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Calibri" pitchFamily="34" charset="0"/>
      <p:regular r:id="rId29"/>
      <p:bold r:id="rId30"/>
      <p:italic r:id="rId31"/>
      <p:boldItalic r:id="rId32"/>
    </p:embeddedFont>
    <p:embeddedFont>
      <p:font typeface="Poppins Bold" charset="0"/>
      <p:regular r:id="rId33"/>
    </p:embeddedFont>
    <p:embeddedFont>
      <p:font typeface="Poppins Semi-Bold" charset="0"/>
      <p:regular r:id="rId34"/>
    </p:embeddedFont>
    <p:embeddedFont>
      <p:font typeface="Canva Sans Bold" charset="0"/>
      <p:regular r:id="rId35"/>
    </p:embeddedFont>
    <p:embeddedFont>
      <p:font typeface="Poppins Medium" charset="0"/>
      <p:regular r:id="rId36"/>
    </p:embeddedFont>
    <p:embeddedFont>
      <p:font typeface="Poppins" charset="0"/>
      <p:regular r:id="rId37"/>
    </p:embeddedFont>
    <p:embeddedFont>
      <p:font typeface="Canva Sans" charset="0"/>
      <p:regular r:id="rId38"/>
    </p:embeddedFont>
    <p:embeddedFont>
      <p:font typeface="Aileron Bold"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696"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Comme vous pouvez le voir sur ce slide, nous avons réalisé une analyse détaillée des risques majeurs identifiés pour notre application de santé. Cette matrice présente les menaces selon plusieurs critères essentiels : la menace elle-même, l'information concernée, le propriétaire de l'actif, le risque spécifique, sa catégorie, sa probabilité, son impact, et les traitements proposés.</a:t>
            </a:r>
          </a:p>
          <a:p>
            <a:endParaRPr lang="en-US"/>
          </a:p>
          <a:p>
            <a:r>
              <a:rPr lang="en-US"/>
              <a:t>Structure de l'Analyse</a:t>
            </a:r>
          </a:p>
          <a:p>
            <a:r>
              <a:rPr lang="en-US"/>
              <a:t>Notre évaluation couvre neuf risques principaux, chacun ayant été minutieusement analysé :</a:t>
            </a:r>
          </a:p>
          <a:p>
            <a:endParaRPr lang="en-US"/>
          </a:p>
          <a:p>
            <a:r>
              <a:rPr lang="en-US"/>
              <a:t>1. Violations de Données</a:t>
            </a:r>
          </a:p>
          <a:p>
            <a:r>
              <a:rPr lang="en-US"/>
              <a:t>"Commençons par le risque le plus critique : les violations de données. Nous avons évalué ce risque comme ayant une probabilité et un impact élevés, particulièrement en raison de la sensibilité des données personnelles des patients. Notre réponse inclut un ensemble robuste de mesures de protection, notamment le chiffrement et l'authentification."</a:t>
            </a:r>
          </a:p>
          <a:p>
            <a:endParaRPr lang="en-US"/>
          </a:p>
          <a:p>
            <a:r>
              <a:rPr lang="en-US"/>
              <a:t>2. Altération des Dispositifs</a:t>
            </a:r>
          </a:p>
          <a:p>
            <a:r>
              <a:rPr lang="en-US"/>
              <a:t>"Le deuxième risque concerne nos dispositifs médicaux IoT. La menace ici est particulièrement préoccupante car elle pourrait affecter directement la sécurité des patients. Nous avons prévu des mesures de sécurisation spécifiques pour ces équipements."</a:t>
            </a:r>
          </a:p>
          <a:p>
            <a:endParaRPr lang="en-US"/>
          </a:p>
          <a:p>
            <a:r>
              <a:rPr lang="en-US"/>
              <a:t>3. Attaques DDoS</a:t>
            </a:r>
          </a:p>
          <a:p>
            <a:r>
              <a:rPr lang="en-US"/>
              <a:t>"Les attaques DDoS représentent une menace sérieuse pour la disponibilité de nos services. Notre évaluation montre un impact élevé, même si la probabilité est moyenne, nécessitant des mesures anti-DDoS robustes."</a:t>
            </a:r>
          </a:p>
          <a:p>
            <a:endParaRPr lang="en-US"/>
          </a:p>
          <a:p>
            <a:r>
              <a:rPr lang="en-US"/>
              <a:t>4. Menaces Internes</a:t>
            </a:r>
          </a:p>
          <a:p>
            <a:r>
              <a:rPr lang="en-US"/>
              <a:t>"Ne négligeons pas les menaces internes. Bien que la probabilité soit faible, l'impact potentiel reste élevé, d'où l'importance de nos contrôles d'accès et de notre système de surveillance."</a:t>
            </a:r>
          </a:p>
          <a:p>
            <a:endParaRPr lang="en-US"/>
          </a:p>
          <a:p>
            <a:r>
              <a:rPr lang="en-US"/>
              <a:t>5. Fuites de Données</a:t>
            </a:r>
          </a:p>
          <a:p>
            <a:r>
              <a:rPr lang="en-US"/>
              <a:t>"Les fuites de données de notre base patients constituent un risque modéré mais significatif, nécessitant des mesures de protection spécifiques."</a:t>
            </a:r>
          </a:p>
          <a:p>
            <a:endParaRPr lang="en-US"/>
          </a:p>
          <a:p>
            <a:r>
              <a:rPr lang="en-US"/>
              <a:t>6. Injections SQL</a:t>
            </a:r>
          </a:p>
          <a:p>
            <a:r>
              <a:rPr lang="en-US"/>
              <a:t>"Les attaques par injection SQL, bien que moins probables grâce à nos mesures actuelles, restent une préoccupation nécessitant une vigilance continue."</a:t>
            </a:r>
          </a:p>
          <a:p>
            <a:endParaRPr lang="en-US"/>
          </a:p>
          <a:p>
            <a:r>
              <a:rPr lang="en-US"/>
              <a:t>7. Perte de Données</a:t>
            </a:r>
          </a:p>
          <a:p>
            <a:r>
              <a:rPr lang="en-US"/>
              <a:t>"La perte accidentelle de données, bien que peu probable, pourrait avoir des conséquences significatives, d'où nos mesures de sauvegarde et de redondance."</a:t>
            </a:r>
          </a:p>
          <a:p>
            <a:endParaRPr lang="en-US"/>
          </a:p>
          <a:p>
            <a:r>
              <a:rPr lang="en-US"/>
              <a:t>8. Infections Malware</a:t>
            </a:r>
          </a:p>
          <a:p>
            <a:r>
              <a:rPr lang="en-US"/>
              <a:t>"Les infections par malware représentent une menace constante, avec un impact potentiellement élevé sur nos systèmes."</a:t>
            </a:r>
          </a:p>
          <a:p>
            <a:endParaRPr lang="en-US"/>
          </a:p>
          <a:p>
            <a:r>
              <a:rPr lang="en-US"/>
              <a:t>9. Exploitation d'API</a:t>
            </a:r>
          </a:p>
          <a:p>
            <a:r>
              <a:rPr lang="en-US"/>
              <a:t>"Enfin, la sécurité de nos API est cruciale, nécessitant des mesures de protection robustes pour prévenir toute exploitation malveillante."</a:t>
            </a:r>
          </a:p>
          <a:p>
            <a:endParaRPr lang="en-US"/>
          </a:p>
          <a:p>
            <a:r>
              <a:rPr lang="en-US"/>
              <a:t>Conclusion</a:t>
            </a:r>
          </a:p>
          <a:p>
            <a:r>
              <a:rPr lang="en-US"/>
              <a:t>"Cette évaluation des risques nous a permis de :</a:t>
            </a:r>
          </a:p>
          <a:p>
            <a:endParaRPr lang="en-US"/>
          </a:p>
          <a:p>
            <a:r>
              <a:rPr lang="en-US"/>
              <a:t>Identifier précisément nos vulnérabilités</a:t>
            </a:r>
          </a:p>
          <a:p>
            <a:r>
              <a:rPr lang="en-US"/>
              <a:t>Prioriser nos actions de sécurisation</a:t>
            </a:r>
          </a:p>
          <a:p>
            <a:r>
              <a:rPr lang="en-US"/>
              <a:t>Mettre en place des contrôles adaptés</a:t>
            </a:r>
          </a:p>
          <a:p>
            <a:r>
              <a:rPr lang="en-US"/>
              <a:t>Rester conformes aux exigences de l'ISO 27001</a:t>
            </a:r>
          </a:p>
          <a:p>
            <a:r>
              <a:rPr lang="en-US"/>
              <a:t>Les mesures de traitement que nous avons définies sont déjà en cours d'implémentation dans notre architecture AWS, comme nous le verrons dans la suite de la présentation.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3.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9.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9.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5.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0.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3509" y="4730508"/>
            <a:ext cx="8319622" cy="1231663"/>
            <a:chOff x="0" y="0"/>
            <a:chExt cx="2191176" cy="324389"/>
          </a:xfrm>
        </p:grpSpPr>
        <p:sp>
          <p:nvSpPr>
            <p:cNvPr id="3" name="Freeform 3"/>
            <p:cNvSpPr/>
            <p:nvPr/>
          </p:nvSpPr>
          <p:spPr>
            <a:xfrm>
              <a:off x="0" y="0"/>
              <a:ext cx="2191176" cy="324389"/>
            </a:xfrm>
            <a:custGeom>
              <a:avLst/>
              <a:gdLst/>
              <a:ahLst/>
              <a:cxnLst/>
              <a:rect l="l" t="t" r="r" b="b"/>
              <a:pathLst>
                <a:path w="2191176" h="324389">
                  <a:moveTo>
                    <a:pt x="93056" y="0"/>
                  </a:moveTo>
                  <a:lnTo>
                    <a:pt x="2098120" y="0"/>
                  </a:lnTo>
                  <a:cubicBezTo>
                    <a:pt x="2149514" y="0"/>
                    <a:pt x="2191176" y="41663"/>
                    <a:pt x="2191176" y="93056"/>
                  </a:cubicBezTo>
                  <a:lnTo>
                    <a:pt x="2191176" y="231333"/>
                  </a:lnTo>
                  <a:cubicBezTo>
                    <a:pt x="2191176" y="282726"/>
                    <a:pt x="2149514" y="324389"/>
                    <a:pt x="2098120" y="324389"/>
                  </a:cubicBezTo>
                  <a:lnTo>
                    <a:pt x="93056" y="324389"/>
                  </a:lnTo>
                  <a:cubicBezTo>
                    <a:pt x="41663" y="324389"/>
                    <a:pt x="0" y="282726"/>
                    <a:pt x="0" y="231333"/>
                  </a:cubicBezTo>
                  <a:lnTo>
                    <a:pt x="0" y="93056"/>
                  </a:lnTo>
                  <a:cubicBezTo>
                    <a:pt x="0" y="41663"/>
                    <a:pt x="41663" y="0"/>
                    <a:pt x="93056" y="0"/>
                  </a:cubicBezTo>
                  <a:close/>
                </a:path>
              </a:pathLst>
            </a:custGeom>
            <a:gradFill rotWithShape="1">
              <a:gsLst>
                <a:gs pos="0">
                  <a:srgbClr val="398DFA">
                    <a:alpha val="60000"/>
                  </a:srgbClr>
                </a:gs>
                <a:gs pos="50000">
                  <a:srgbClr val="0151B8">
                    <a:alpha val="14400"/>
                  </a:srgbClr>
                </a:gs>
                <a:gs pos="100000">
                  <a:srgbClr val="0151B8">
                    <a:alpha val="0"/>
                  </a:srgbClr>
                </a:gs>
              </a:gsLst>
              <a:lin ang="0"/>
            </a:gradFill>
          </p:spPr>
        </p:sp>
        <p:sp>
          <p:nvSpPr>
            <p:cNvPr id="4" name="TextBox 4"/>
            <p:cNvSpPr txBox="1"/>
            <p:nvPr/>
          </p:nvSpPr>
          <p:spPr>
            <a:xfrm>
              <a:off x="0" y="-38100"/>
              <a:ext cx="2191176" cy="36248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3890140">
            <a:off x="16906391" y="141292"/>
            <a:ext cx="5289783" cy="528978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90000"/>
                  </a:srgbClr>
                </a:gs>
                <a:gs pos="50000">
                  <a:srgbClr val="0151B8">
                    <a:alpha val="21600"/>
                  </a:srgbClr>
                </a:gs>
                <a:gs pos="100000">
                  <a:srgbClr val="0151B8">
                    <a:alpha val="0"/>
                  </a:srgbClr>
                </a:gs>
              </a:gsLst>
              <a:lin ang="0"/>
            </a:gradFill>
            <a:ln cap="sq">
              <a:no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rot="3890140">
            <a:off x="17373685" y="4678407"/>
            <a:ext cx="1384678" cy="138467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90000"/>
                  </a:srgbClr>
                </a:gs>
                <a:gs pos="100000">
                  <a:srgbClr val="0151B8">
                    <a:alpha val="21600"/>
                  </a:srgbClr>
                </a:gs>
              </a:gsLst>
              <a:lin ang="0"/>
            </a:gradFill>
            <a:ln cap="sq">
              <a:no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rot="3770140">
            <a:off x="15794190" y="675669"/>
            <a:ext cx="730678" cy="73067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100000">
                  <a:srgbClr val="0151B8">
                    <a:alpha val="24000"/>
                  </a:srgbClr>
                </a:gs>
              </a:gsLst>
              <a:lin ang="0"/>
            </a:gradFill>
            <a:ln cap="sq">
              <a:no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10008209" y="1721623"/>
            <a:ext cx="6661162" cy="666116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0151B8">
                    <a:alpha val="24000"/>
                  </a:srgbClr>
                </a:gs>
                <a:gs pos="100000">
                  <a:srgbClr val="0151B8">
                    <a:alpha val="0"/>
                  </a:srgbClr>
                </a:gs>
              </a:gsLst>
              <a:lin ang="0"/>
            </a:gradFill>
          </p:spPr>
        </p:sp>
        <p:sp>
          <p:nvSpPr>
            <p:cNvPr id="16" name="TextBox 16"/>
            <p:cNvSpPr txBox="1"/>
            <p:nvPr/>
          </p:nvSpPr>
          <p:spPr>
            <a:xfrm>
              <a:off x="76200" y="38100"/>
              <a:ext cx="660400" cy="698500"/>
            </a:xfrm>
            <a:prstGeom prst="rect">
              <a:avLst/>
            </a:prstGeom>
          </p:spPr>
          <p:txBody>
            <a:bodyPr lIns="48262" tIns="48262" rIns="48262" bIns="48262" rtlCol="0" anchor="ctr"/>
            <a:lstStyle/>
            <a:p>
              <a:pPr algn="ctr">
                <a:lnSpc>
                  <a:spcPts val="2659"/>
                </a:lnSpc>
              </a:pPr>
              <a:endParaRPr/>
            </a:p>
          </p:txBody>
        </p:sp>
      </p:grpSp>
      <p:grpSp>
        <p:nvGrpSpPr>
          <p:cNvPr id="17" name="Group 17"/>
          <p:cNvGrpSpPr/>
          <p:nvPr/>
        </p:nvGrpSpPr>
        <p:grpSpPr>
          <a:xfrm>
            <a:off x="10395650" y="2109064"/>
            <a:ext cx="5886280" cy="5886280"/>
            <a:chOff x="0" y="0"/>
            <a:chExt cx="812800" cy="812800"/>
          </a:xfrm>
        </p:grpSpPr>
        <p:sp>
          <p:nvSpPr>
            <p:cNvPr id="18" name="Freeform 18"/>
            <p:cNvSpPr/>
            <p:nvPr/>
          </p:nvSpPr>
          <p:spPr>
            <a:xfrm flipH="1">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close/>
                </a:path>
              </a:pathLst>
            </a:custGeom>
            <a:blipFill>
              <a:blip r:embed="rId2"/>
              <a:stretch>
                <a:fillRect l="-27369" r="-27369"/>
              </a:stretch>
            </a:blipFill>
            <a:ln w="123825" cap="sq">
              <a:solidFill>
                <a:srgbClr val="FFFFFF"/>
              </a:solidFill>
              <a:prstDash val="solid"/>
              <a:miter/>
            </a:ln>
          </p:spPr>
        </p:sp>
      </p:grpSp>
      <p:sp>
        <p:nvSpPr>
          <p:cNvPr id="19" name="Freeform 19"/>
          <p:cNvSpPr/>
          <p:nvPr/>
        </p:nvSpPr>
        <p:spPr>
          <a:xfrm>
            <a:off x="9344025" y="650206"/>
            <a:ext cx="1302738" cy="701789"/>
          </a:xfrm>
          <a:custGeom>
            <a:avLst/>
            <a:gdLst/>
            <a:ahLst/>
            <a:cxnLst/>
            <a:rect l="l" t="t" r="r" b="b"/>
            <a:pathLst>
              <a:path w="1302738" h="701789">
                <a:moveTo>
                  <a:pt x="0" y="0"/>
                </a:moveTo>
                <a:lnTo>
                  <a:pt x="1302738" y="0"/>
                </a:lnTo>
                <a:lnTo>
                  <a:pt x="1302738" y="701790"/>
                </a:lnTo>
                <a:lnTo>
                  <a:pt x="0" y="701790"/>
                </a:lnTo>
                <a:lnTo>
                  <a:pt x="0" y="0"/>
                </a:lnTo>
                <a:close/>
              </a:path>
            </a:pathLst>
          </a:custGeom>
          <a:blipFill>
            <a:blip r:embed="rId3">
              <a:extLst>
                <a:ext uri="{96DAC541-7B7A-43D3-8B79-37D633B846F1}">
                  <asvg:svgBlip xmlns:asvg="http://schemas.microsoft.com/office/drawing/2016/SVG/main" xmlns="" r:embed="rId4"/>
                </a:ext>
              </a:extLst>
            </a:blip>
            <a:stretch>
              <a:fillRect b="-85630"/>
            </a:stretch>
          </a:blipFill>
        </p:spPr>
      </p:sp>
      <p:sp>
        <p:nvSpPr>
          <p:cNvPr id="20" name="Freeform 20"/>
          <p:cNvSpPr/>
          <p:nvPr/>
        </p:nvSpPr>
        <p:spPr>
          <a:xfrm>
            <a:off x="16140479" y="8362424"/>
            <a:ext cx="1302738" cy="701789"/>
          </a:xfrm>
          <a:custGeom>
            <a:avLst/>
            <a:gdLst/>
            <a:ahLst/>
            <a:cxnLst/>
            <a:rect l="l" t="t" r="r" b="b"/>
            <a:pathLst>
              <a:path w="1302738" h="701789">
                <a:moveTo>
                  <a:pt x="0" y="0"/>
                </a:moveTo>
                <a:lnTo>
                  <a:pt x="1302738" y="0"/>
                </a:lnTo>
                <a:lnTo>
                  <a:pt x="1302738" y="701789"/>
                </a:lnTo>
                <a:lnTo>
                  <a:pt x="0" y="701789"/>
                </a:lnTo>
                <a:lnTo>
                  <a:pt x="0" y="0"/>
                </a:lnTo>
                <a:close/>
              </a:path>
            </a:pathLst>
          </a:custGeom>
          <a:blipFill>
            <a:blip r:embed="rId3">
              <a:extLst>
                <a:ext uri="{96DAC541-7B7A-43D3-8B79-37D633B846F1}">
                  <asvg:svgBlip xmlns:asvg="http://schemas.microsoft.com/office/drawing/2016/SVG/main" xmlns="" r:embed="rId4"/>
                </a:ext>
              </a:extLst>
            </a:blip>
            <a:stretch>
              <a:fillRect b="-85630"/>
            </a:stretch>
          </a:blipFill>
        </p:spPr>
      </p:sp>
      <p:grpSp>
        <p:nvGrpSpPr>
          <p:cNvPr id="21" name="Group 21"/>
          <p:cNvGrpSpPr/>
          <p:nvPr/>
        </p:nvGrpSpPr>
        <p:grpSpPr>
          <a:xfrm>
            <a:off x="-115063" y="9461658"/>
            <a:ext cx="18518127" cy="798211"/>
            <a:chOff x="0" y="0"/>
            <a:chExt cx="4877202" cy="210228"/>
          </a:xfrm>
        </p:grpSpPr>
        <p:sp>
          <p:nvSpPr>
            <p:cNvPr id="22" name="Freeform 22"/>
            <p:cNvSpPr/>
            <p:nvPr/>
          </p:nvSpPr>
          <p:spPr>
            <a:xfrm>
              <a:off x="0" y="0"/>
              <a:ext cx="4877202" cy="210228"/>
            </a:xfrm>
            <a:custGeom>
              <a:avLst/>
              <a:gdLst/>
              <a:ahLst/>
              <a:cxnLst/>
              <a:rect l="l" t="t" r="r" b="b"/>
              <a:pathLst>
                <a:path w="4877202" h="210228">
                  <a:moveTo>
                    <a:pt x="0" y="0"/>
                  </a:moveTo>
                  <a:lnTo>
                    <a:pt x="4877202" y="0"/>
                  </a:lnTo>
                  <a:lnTo>
                    <a:pt x="4877202" y="210228"/>
                  </a:lnTo>
                  <a:lnTo>
                    <a:pt x="0" y="210228"/>
                  </a:lnTo>
                  <a:close/>
                </a:path>
              </a:pathLst>
            </a:custGeom>
            <a:gradFill rotWithShape="1">
              <a:gsLst>
                <a:gs pos="0">
                  <a:srgbClr val="0453B9">
                    <a:alpha val="100000"/>
                  </a:srgbClr>
                </a:gs>
                <a:gs pos="100000">
                  <a:srgbClr val="3881DF">
                    <a:alpha val="100000"/>
                  </a:srgbClr>
                </a:gs>
              </a:gsLst>
              <a:lin ang="2700000"/>
            </a:gradFill>
          </p:spPr>
        </p:sp>
        <p:sp>
          <p:nvSpPr>
            <p:cNvPr id="23" name="TextBox 23"/>
            <p:cNvSpPr txBox="1"/>
            <p:nvPr/>
          </p:nvSpPr>
          <p:spPr>
            <a:xfrm>
              <a:off x="0" y="-66675"/>
              <a:ext cx="4877202" cy="276903"/>
            </a:xfrm>
            <a:prstGeom prst="rect">
              <a:avLst/>
            </a:prstGeom>
          </p:spPr>
          <p:txBody>
            <a:bodyPr lIns="50800" tIns="50800" rIns="50800" bIns="50800" rtlCol="0" anchor="ctr"/>
            <a:lstStyle/>
            <a:p>
              <a:pPr algn="ctr">
                <a:lnSpc>
                  <a:spcPts val="3020"/>
                </a:lnSpc>
              </a:pPr>
              <a:endParaRPr/>
            </a:p>
          </p:txBody>
        </p:sp>
      </p:grpSp>
      <p:sp>
        <p:nvSpPr>
          <p:cNvPr id="24" name="Freeform 24"/>
          <p:cNvSpPr/>
          <p:nvPr/>
        </p:nvSpPr>
        <p:spPr>
          <a:xfrm>
            <a:off x="86323" y="567944"/>
            <a:ext cx="6237105" cy="1929797"/>
          </a:xfrm>
          <a:custGeom>
            <a:avLst/>
            <a:gdLst/>
            <a:ahLst/>
            <a:cxnLst/>
            <a:rect l="l" t="t" r="r" b="b"/>
            <a:pathLst>
              <a:path w="6237105" h="1929797">
                <a:moveTo>
                  <a:pt x="0" y="0"/>
                </a:moveTo>
                <a:lnTo>
                  <a:pt x="6237105" y="0"/>
                </a:lnTo>
                <a:lnTo>
                  <a:pt x="6237105" y="1929798"/>
                </a:lnTo>
                <a:lnTo>
                  <a:pt x="0" y="1929798"/>
                </a:lnTo>
                <a:lnTo>
                  <a:pt x="0" y="0"/>
                </a:lnTo>
                <a:close/>
              </a:path>
            </a:pathLst>
          </a:custGeom>
          <a:blipFill>
            <a:blip r:embed="rId5"/>
            <a:stretch>
              <a:fillRect/>
            </a:stretch>
          </a:blipFill>
        </p:spPr>
      </p:sp>
      <p:sp>
        <p:nvSpPr>
          <p:cNvPr id="25" name="TextBox 25"/>
          <p:cNvSpPr txBox="1"/>
          <p:nvPr/>
        </p:nvSpPr>
        <p:spPr>
          <a:xfrm>
            <a:off x="1361638" y="3334704"/>
            <a:ext cx="8646571" cy="1202199"/>
          </a:xfrm>
          <a:prstGeom prst="rect">
            <a:avLst/>
          </a:prstGeom>
        </p:spPr>
        <p:txBody>
          <a:bodyPr lIns="0" tIns="0" rIns="0" bIns="0" rtlCol="0" anchor="t">
            <a:spAutoFit/>
          </a:bodyPr>
          <a:lstStyle/>
          <a:p>
            <a:pPr algn="l">
              <a:lnSpc>
                <a:spcPts val="9265"/>
              </a:lnSpc>
            </a:pPr>
            <a:r>
              <a:rPr lang="en-US" sz="8500" b="1">
                <a:solidFill>
                  <a:srgbClr val="000000"/>
                </a:solidFill>
                <a:latin typeface="Aileron Bold"/>
                <a:ea typeface="Aileron Bold"/>
                <a:cs typeface="Aileron Bold"/>
                <a:sym typeface="Aileron Bold"/>
              </a:rPr>
              <a:t>TrackHealth Pro:</a:t>
            </a:r>
          </a:p>
        </p:txBody>
      </p:sp>
      <p:sp>
        <p:nvSpPr>
          <p:cNvPr id="26" name="TextBox 26"/>
          <p:cNvSpPr txBox="1"/>
          <p:nvPr/>
        </p:nvSpPr>
        <p:spPr>
          <a:xfrm>
            <a:off x="1765142" y="4797456"/>
            <a:ext cx="8015880" cy="914620"/>
          </a:xfrm>
          <a:prstGeom prst="rect">
            <a:avLst/>
          </a:prstGeom>
        </p:spPr>
        <p:txBody>
          <a:bodyPr lIns="0" tIns="0" rIns="0" bIns="0" rtlCol="0" anchor="t">
            <a:spAutoFit/>
          </a:bodyPr>
          <a:lstStyle/>
          <a:p>
            <a:pPr algn="l">
              <a:lnSpc>
                <a:spcPts val="3662"/>
              </a:lnSpc>
              <a:spcBef>
                <a:spcPct val="0"/>
              </a:spcBef>
            </a:pPr>
            <a:r>
              <a:rPr lang="en-US" sz="2616" b="1">
                <a:solidFill>
                  <a:srgbClr val="000000"/>
                </a:solidFill>
                <a:latin typeface="Poppins Medium"/>
                <a:ea typeface="Poppins Medium"/>
                <a:cs typeface="Poppins Medium"/>
                <a:sym typeface="Poppins Medium"/>
              </a:rPr>
              <a:t>Revolutionizing Healthcare with Smart IoT Integration and Secure Data Management</a:t>
            </a:r>
          </a:p>
        </p:txBody>
      </p:sp>
      <p:sp>
        <p:nvSpPr>
          <p:cNvPr id="27" name="TextBox 27"/>
          <p:cNvSpPr txBox="1"/>
          <p:nvPr/>
        </p:nvSpPr>
        <p:spPr>
          <a:xfrm>
            <a:off x="1361638" y="7266268"/>
            <a:ext cx="4559250" cy="1728209"/>
          </a:xfrm>
          <a:prstGeom prst="rect">
            <a:avLst/>
          </a:prstGeom>
        </p:spPr>
        <p:txBody>
          <a:bodyPr lIns="0" tIns="0" rIns="0" bIns="0" rtlCol="0" anchor="t">
            <a:spAutoFit/>
          </a:bodyPr>
          <a:lstStyle/>
          <a:p>
            <a:pPr marL="531174" lvl="1" indent="-265587" algn="l">
              <a:lnSpc>
                <a:spcPts val="3444"/>
              </a:lnSpc>
              <a:buFont typeface="Arial"/>
              <a:buChar char="•"/>
            </a:pPr>
            <a:r>
              <a:rPr lang="en-US" sz="2460">
                <a:solidFill>
                  <a:srgbClr val="000000"/>
                </a:solidFill>
                <a:latin typeface="Poppins"/>
                <a:ea typeface="Poppins"/>
                <a:cs typeface="Poppins"/>
                <a:sym typeface="Poppins"/>
              </a:rPr>
              <a:t>OULHAJ Salwa</a:t>
            </a:r>
          </a:p>
          <a:p>
            <a:pPr marL="531174" lvl="1" indent="-265587" algn="l">
              <a:lnSpc>
                <a:spcPts val="3444"/>
              </a:lnSpc>
              <a:buFont typeface="Arial"/>
              <a:buChar char="•"/>
            </a:pPr>
            <a:r>
              <a:rPr lang="en-US" sz="2460">
                <a:solidFill>
                  <a:srgbClr val="000000"/>
                </a:solidFill>
                <a:latin typeface="Poppins"/>
                <a:ea typeface="Poppins"/>
                <a:cs typeface="Poppins"/>
                <a:sym typeface="Poppins"/>
              </a:rPr>
              <a:t>CHAOUA Wiam</a:t>
            </a:r>
          </a:p>
          <a:p>
            <a:pPr marL="531174" lvl="1" indent="-265587" algn="l">
              <a:lnSpc>
                <a:spcPts val="3444"/>
              </a:lnSpc>
              <a:buFont typeface="Arial"/>
              <a:buChar char="•"/>
            </a:pPr>
            <a:r>
              <a:rPr lang="en-US" sz="2460">
                <a:solidFill>
                  <a:srgbClr val="000000"/>
                </a:solidFill>
                <a:latin typeface="Poppins"/>
                <a:ea typeface="Poppins"/>
                <a:cs typeface="Poppins"/>
                <a:sym typeface="Poppins"/>
              </a:rPr>
              <a:t>BOUGOUTAYA Hiba Allah</a:t>
            </a:r>
          </a:p>
          <a:p>
            <a:pPr algn="l">
              <a:lnSpc>
                <a:spcPts val="3444"/>
              </a:lnSpc>
              <a:spcBef>
                <a:spcPct val="0"/>
              </a:spcBef>
            </a:pPr>
            <a:endParaRPr lang="en-US" sz="2460">
              <a:solidFill>
                <a:srgbClr val="000000"/>
              </a:solidFill>
              <a:latin typeface="Poppins"/>
              <a:ea typeface="Poppins"/>
              <a:cs typeface="Poppins"/>
              <a:sym typeface="Poppins"/>
            </a:endParaRPr>
          </a:p>
        </p:txBody>
      </p:sp>
      <p:sp>
        <p:nvSpPr>
          <p:cNvPr id="28" name="TextBox 28"/>
          <p:cNvSpPr txBox="1"/>
          <p:nvPr/>
        </p:nvSpPr>
        <p:spPr>
          <a:xfrm>
            <a:off x="1295419" y="6640247"/>
            <a:ext cx="3818913" cy="583741"/>
          </a:xfrm>
          <a:prstGeom prst="rect">
            <a:avLst/>
          </a:prstGeom>
        </p:spPr>
        <p:txBody>
          <a:bodyPr lIns="0" tIns="0" rIns="0" bIns="0" rtlCol="0" anchor="t">
            <a:spAutoFit/>
          </a:bodyPr>
          <a:lstStyle/>
          <a:p>
            <a:pPr algn="l">
              <a:lnSpc>
                <a:spcPts val="4575"/>
              </a:lnSpc>
              <a:spcBef>
                <a:spcPct val="0"/>
              </a:spcBef>
            </a:pPr>
            <a:r>
              <a:rPr lang="en-US" sz="3268" b="1" spc="-65">
                <a:solidFill>
                  <a:srgbClr val="5271FF"/>
                </a:solidFill>
                <a:latin typeface="Poppins Bold"/>
                <a:ea typeface="Poppins Bold"/>
                <a:cs typeface="Poppins Bold"/>
                <a:sym typeface="Poppins Bold"/>
              </a:rPr>
              <a:t>Réalisé par:</a:t>
            </a:r>
          </a:p>
        </p:txBody>
      </p:sp>
      <p:sp>
        <p:nvSpPr>
          <p:cNvPr id="29" name="TextBox 29"/>
          <p:cNvSpPr txBox="1"/>
          <p:nvPr/>
        </p:nvSpPr>
        <p:spPr>
          <a:xfrm>
            <a:off x="5773082" y="6725478"/>
            <a:ext cx="4482953" cy="583741"/>
          </a:xfrm>
          <a:prstGeom prst="rect">
            <a:avLst/>
          </a:prstGeom>
        </p:spPr>
        <p:txBody>
          <a:bodyPr lIns="0" tIns="0" rIns="0" bIns="0" rtlCol="0" anchor="t">
            <a:spAutoFit/>
          </a:bodyPr>
          <a:lstStyle/>
          <a:p>
            <a:pPr algn="l">
              <a:lnSpc>
                <a:spcPts val="4575"/>
              </a:lnSpc>
              <a:spcBef>
                <a:spcPct val="0"/>
              </a:spcBef>
            </a:pPr>
            <a:r>
              <a:rPr lang="en-US" sz="3268" b="1" spc="-65">
                <a:solidFill>
                  <a:srgbClr val="5271FF"/>
                </a:solidFill>
                <a:latin typeface="Poppins Bold"/>
                <a:ea typeface="Poppins Bold"/>
                <a:cs typeface="Poppins Bold"/>
                <a:sym typeface="Poppins Bold"/>
              </a:rPr>
              <a:t>Encadré par</a:t>
            </a:r>
          </a:p>
        </p:txBody>
      </p:sp>
      <p:sp>
        <p:nvSpPr>
          <p:cNvPr id="30" name="TextBox 30"/>
          <p:cNvSpPr txBox="1"/>
          <p:nvPr/>
        </p:nvSpPr>
        <p:spPr>
          <a:xfrm>
            <a:off x="6356066" y="9697235"/>
            <a:ext cx="4290697" cy="392680"/>
          </a:xfrm>
          <a:prstGeom prst="rect">
            <a:avLst/>
          </a:prstGeom>
        </p:spPr>
        <p:txBody>
          <a:bodyPr lIns="0" tIns="0" rIns="0" bIns="0" rtlCol="0" anchor="t">
            <a:spAutoFit/>
          </a:bodyPr>
          <a:lstStyle/>
          <a:p>
            <a:pPr algn="l">
              <a:lnSpc>
                <a:spcPts val="3031"/>
              </a:lnSpc>
              <a:spcBef>
                <a:spcPct val="0"/>
              </a:spcBef>
            </a:pPr>
            <a:r>
              <a:rPr lang="en-US" sz="2165">
                <a:solidFill>
                  <a:srgbClr val="FFFFFF"/>
                </a:solidFill>
                <a:latin typeface="Poppins"/>
                <a:ea typeface="Poppins"/>
                <a:cs typeface="Poppins"/>
                <a:sym typeface="Poppins"/>
              </a:rPr>
              <a:t>Année scolaire : 2024/2024</a:t>
            </a:r>
          </a:p>
        </p:txBody>
      </p:sp>
      <p:sp>
        <p:nvSpPr>
          <p:cNvPr id="31" name="TextBox 31"/>
          <p:cNvSpPr txBox="1"/>
          <p:nvPr/>
        </p:nvSpPr>
        <p:spPr>
          <a:xfrm>
            <a:off x="6149487" y="7266268"/>
            <a:ext cx="3631535" cy="442334"/>
          </a:xfrm>
          <a:prstGeom prst="rect">
            <a:avLst/>
          </a:prstGeom>
        </p:spPr>
        <p:txBody>
          <a:bodyPr lIns="0" tIns="0" rIns="0" bIns="0" rtlCol="0" anchor="t">
            <a:spAutoFit/>
          </a:bodyPr>
          <a:lstStyle/>
          <a:p>
            <a:pPr marL="531174" lvl="1" indent="-265587" algn="l">
              <a:lnSpc>
                <a:spcPts val="3444"/>
              </a:lnSpc>
              <a:buFont typeface="Arial"/>
              <a:buChar char="•"/>
            </a:pPr>
            <a:r>
              <a:rPr lang="en-US" sz="2460">
                <a:solidFill>
                  <a:srgbClr val="000000"/>
                </a:solidFill>
                <a:latin typeface="Poppins"/>
                <a:ea typeface="Poppins"/>
                <a:cs typeface="Poppins"/>
                <a:sym typeface="Poppins"/>
              </a:rPr>
              <a:t>SADIKI Souad</a:t>
            </a:r>
          </a:p>
        </p:txBody>
      </p:sp>
      <p:sp>
        <p:nvSpPr>
          <p:cNvPr id="32" name="TextBox 32"/>
          <p:cNvSpPr txBox="1"/>
          <p:nvPr/>
        </p:nvSpPr>
        <p:spPr>
          <a:xfrm>
            <a:off x="17901077" y="8734143"/>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35399" y="342900"/>
            <a:ext cx="12417203" cy="9944100"/>
          </a:xfrm>
          <a:custGeom>
            <a:avLst/>
            <a:gdLst/>
            <a:ahLst/>
            <a:cxnLst/>
            <a:rect l="l" t="t" r="r" b="b"/>
            <a:pathLst>
              <a:path w="12417203" h="10492536">
                <a:moveTo>
                  <a:pt x="0" y="0"/>
                </a:moveTo>
                <a:lnTo>
                  <a:pt x="12417202" y="0"/>
                </a:lnTo>
                <a:lnTo>
                  <a:pt x="12417202" y="10492536"/>
                </a:lnTo>
                <a:lnTo>
                  <a:pt x="0" y="10492536"/>
                </a:lnTo>
                <a:lnTo>
                  <a:pt x="0" y="0"/>
                </a:lnTo>
                <a:close/>
              </a:path>
            </a:pathLst>
          </a:custGeom>
          <a:blipFill>
            <a:blip r:embed="rId2"/>
            <a:stretch>
              <a:fillRect/>
            </a:stretch>
          </a:blipFill>
        </p:spPr>
      </p:sp>
      <p:sp>
        <p:nvSpPr>
          <p:cNvPr id="3" name="TextBox 3"/>
          <p:cNvSpPr txBox="1"/>
          <p:nvPr/>
        </p:nvSpPr>
        <p:spPr>
          <a:xfrm>
            <a:off x="17259300" y="9465112"/>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6569" y="3417852"/>
            <a:ext cx="13086832" cy="3451297"/>
            <a:chOff x="0" y="0"/>
            <a:chExt cx="3446738" cy="908984"/>
          </a:xfrm>
        </p:grpSpPr>
        <p:sp>
          <p:nvSpPr>
            <p:cNvPr id="3" name="Freeform 3"/>
            <p:cNvSpPr/>
            <p:nvPr/>
          </p:nvSpPr>
          <p:spPr>
            <a:xfrm>
              <a:off x="0" y="0"/>
              <a:ext cx="3446738" cy="908984"/>
            </a:xfrm>
            <a:custGeom>
              <a:avLst/>
              <a:gdLst/>
              <a:ahLst/>
              <a:cxnLst/>
              <a:rect l="l" t="t" r="r" b="b"/>
              <a:pathLst>
                <a:path w="3446738" h="908984">
                  <a:moveTo>
                    <a:pt x="59158" y="0"/>
                  </a:moveTo>
                  <a:lnTo>
                    <a:pt x="3387580" y="0"/>
                  </a:lnTo>
                  <a:cubicBezTo>
                    <a:pt x="3420252" y="0"/>
                    <a:pt x="3446738" y="26486"/>
                    <a:pt x="3446738" y="59158"/>
                  </a:cubicBezTo>
                  <a:lnTo>
                    <a:pt x="3446738" y="849825"/>
                  </a:lnTo>
                  <a:cubicBezTo>
                    <a:pt x="3446738" y="865515"/>
                    <a:pt x="3440505" y="880562"/>
                    <a:pt x="3429411" y="891657"/>
                  </a:cubicBezTo>
                  <a:cubicBezTo>
                    <a:pt x="3418317" y="902751"/>
                    <a:pt x="3403269" y="908984"/>
                    <a:pt x="3387580" y="908984"/>
                  </a:cubicBezTo>
                  <a:lnTo>
                    <a:pt x="59158" y="908984"/>
                  </a:lnTo>
                  <a:cubicBezTo>
                    <a:pt x="26486" y="908984"/>
                    <a:pt x="0" y="882498"/>
                    <a:pt x="0" y="849825"/>
                  </a:cubicBezTo>
                  <a:lnTo>
                    <a:pt x="0" y="59158"/>
                  </a:lnTo>
                  <a:cubicBezTo>
                    <a:pt x="0" y="26486"/>
                    <a:pt x="26486" y="0"/>
                    <a:pt x="59158"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4" name="TextBox 4"/>
            <p:cNvSpPr txBox="1"/>
            <p:nvPr/>
          </p:nvSpPr>
          <p:spPr>
            <a:xfrm>
              <a:off x="0" y="-38100"/>
              <a:ext cx="3446738" cy="94708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1480264" y="9693888"/>
            <a:ext cx="10373540" cy="992216"/>
            <a:chOff x="0" y="0"/>
            <a:chExt cx="2732126" cy="261324"/>
          </a:xfrm>
        </p:grpSpPr>
        <p:sp>
          <p:nvSpPr>
            <p:cNvPr id="6" name="Freeform 6"/>
            <p:cNvSpPr/>
            <p:nvPr/>
          </p:nvSpPr>
          <p:spPr>
            <a:xfrm>
              <a:off x="0" y="0"/>
              <a:ext cx="2732126" cy="261324"/>
            </a:xfrm>
            <a:custGeom>
              <a:avLst/>
              <a:gdLst/>
              <a:ahLst/>
              <a:cxnLst/>
              <a:rect l="l" t="t" r="r" b="b"/>
              <a:pathLst>
                <a:path w="2732126" h="261324">
                  <a:moveTo>
                    <a:pt x="74631" y="0"/>
                  </a:moveTo>
                  <a:lnTo>
                    <a:pt x="2657494" y="0"/>
                  </a:lnTo>
                  <a:cubicBezTo>
                    <a:pt x="2677288" y="0"/>
                    <a:pt x="2696271" y="7863"/>
                    <a:pt x="2710267" y="21859"/>
                  </a:cubicBezTo>
                  <a:cubicBezTo>
                    <a:pt x="2724263" y="35855"/>
                    <a:pt x="2732126" y="54838"/>
                    <a:pt x="2732126" y="74631"/>
                  </a:cubicBezTo>
                  <a:lnTo>
                    <a:pt x="2732126" y="186693"/>
                  </a:lnTo>
                  <a:cubicBezTo>
                    <a:pt x="2732126" y="206486"/>
                    <a:pt x="2724263" y="225469"/>
                    <a:pt x="2710267" y="239465"/>
                  </a:cubicBezTo>
                  <a:cubicBezTo>
                    <a:pt x="2696271" y="253461"/>
                    <a:pt x="2677288" y="261324"/>
                    <a:pt x="2657494" y="261324"/>
                  </a:cubicBezTo>
                  <a:lnTo>
                    <a:pt x="74631" y="261324"/>
                  </a:lnTo>
                  <a:cubicBezTo>
                    <a:pt x="54838" y="261324"/>
                    <a:pt x="35855" y="253461"/>
                    <a:pt x="21859" y="239465"/>
                  </a:cubicBezTo>
                  <a:cubicBezTo>
                    <a:pt x="7863" y="225469"/>
                    <a:pt x="0" y="206486"/>
                    <a:pt x="0" y="186693"/>
                  </a:cubicBezTo>
                  <a:lnTo>
                    <a:pt x="0" y="74631"/>
                  </a:lnTo>
                  <a:cubicBezTo>
                    <a:pt x="0" y="54838"/>
                    <a:pt x="7863" y="35855"/>
                    <a:pt x="21859" y="21859"/>
                  </a:cubicBezTo>
                  <a:cubicBezTo>
                    <a:pt x="35855" y="7863"/>
                    <a:pt x="54838" y="0"/>
                    <a:pt x="74631" y="0"/>
                  </a:cubicBezTo>
                  <a:close/>
                </a:path>
              </a:pathLst>
            </a:custGeom>
            <a:gradFill rotWithShape="1">
              <a:gsLst>
                <a:gs pos="0">
                  <a:srgbClr val="398DFA">
                    <a:alpha val="100000"/>
                  </a:srgbClr>
                </a:gs>
                <a:gs pos="50000">
                  <a:srgbClr val="0151B8">
                    <a:alpha val="24000"/>
                  </a:srgbClr>
                </a:gs>
                <a:gs pos="100000">
                  <a:srgbClr val="0151B8">
                    <a:alpha val="0"/>
                  </a:srgbClr>
                </a:gs>
              </a:gsLst>
              <a:lin ang="0"/>
            </a:gradFill>
          </p:spPr>
        </p:sp>
        <p:sp>
          <p:nvSpPr>
            <p:cNvPr id="7" name="TextBox 7"/>
            <p:cNvSpPr txBox="1"/>
            <p:nvPr/>
          </p:nvSpPr>
          <p:spPr>
            <a:xfrm>
              <a:off x="0" y="-38100"/>
              <a:ext cx="2732126" cy="299424"/>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390213" y="638983"/>
            <a:ext cx="4874921" cy="703410"/>
            <a:chOff x="0" y="0"/>
            <a:chExt cx="1283930" cy="185260"/>
          </a:xfrm>
        </p:grpSpPr>
        <p:sp>
          <p:nvSpPr>
            <p:cNvPr id="9" name="Freeform 9"/>
            <p:cNvSpPr/>
            <p:nvPr/>
          </p:nvSpPr>
          <p:spPr>
            <a:xfrm>
              <a:off x="0" y="0"/>
              <a:ext cx="1283930" cy="185260"/>
            </a:xfrm>
            <a:custGeom>
              <a:avLst/>
              <a:gdLst/>
              <a:ahLst/>
              <a:cxnLst/>
              <a:rect l="l" t="t" r="r" b="b"/>
              <a:pathLst>
                <a:path w="1283930" h="185260">
                  <a:moveTo>
                    <a:pt x="92630" y="0"/>
                  </a:moveTo>
                  <a:lnTo>
                    <a:pt x="1191300" y="0"/>
                  </a:lnTo>
                  <a:cubicBezTo>
                    <a:pt x="1215867" y="0"/>
                    <a:pt x="1239427" y="9759"/>
                    <a:pt x="1256799" y="27131"/>
                  </a:cubicBezTo>
                  <a:cubicBezTo>
                    <a:pt x="1274170" y="44502"/>
                    <a:pt x="1283930" y="68063"/>
                    <a:pt x="1283930" y="92630"/>
                  </a:cubicBezTo>
                  <a:lnTo>
                    <a:pt x="1283930" y="92630"/>
                  </a:lnTo>
                  <a:cubicBezTo>
                    <a:pt x="1283930" y="143788"/>
                    <a:pt x="1242458" y="185260"/>
                    <a:pt x="1191300" y="185260"/>
                  </a:cubicBezTo>
                  <a:lnTo>
                    <a:pt x="92630" y="185260"/>
                  </a:lnTo>
                  <a:cubicBezTo>
                    <a:pt x="41472" y="185260"/>
                    <a:pt x="0" y="143788"/>
                    <a:pt x="0" y="92630"/>
                  </a:cubicBezTo>
                  <a:lnTo>
                    <a:pt x="0" y="92630"/>
                  </a:lnTo>
                  <a:cubicBezTo>
                    <a:pt x="0" y="41472"/>
                    <a:pt x="41472" y="0"/>
                    <a:pt x="92630" y="0"/>
                  </a:cubicBezTo>
                  <a:close/>
                </a:path>
              </a:pathLst>
            </a:custGeom>
            <a:gradFill rotWithShape="1">
              <a:gsLst>
                <a:gs pos="0">
                  <a:srgbClr val="398DFA">
                    <a:alpha val="59000"/>
                  </a:srgbClr>
                </a:gs>
                <a:gs pos="50000">
                  <a:srgbClr val="0151B8">
                    <a:alpha val="14160"/>
                  </a:srgbClr>
                </a:gs>
                <a:gs pos="100000">
                  <a:srgbClr val="0151B8">
                    <a:alpha val="0"/>
                  </a:srgbClr>
                </a:gs>
              </a:gsLst>
              <a:lin ang="0"/>
            </a:gradFill>
          </p:spPr>
        </p:sp>
        <p:sp>
          <p:nvSpPr>
            <p:cNvPr id="10" name="TextBox 10"/>
            <p:cNvSpPr txBox="1"/>
            <p:nvPr/>
          </p:nvSpPr>
          <p:spPr>
            <a:xfrm>
              <a:off x="0" y="-38100"/>
              <a:ext cx="1283930" cy="22336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824261" y="3999527"/>
            <a:ext cx="9117155" cy="2151521"/>
          </a:xfrm>
          <a:prstGeom prst="rect">
            <a:avLst/>
          </a:prstGeom>
        </p:spPr>
        <p:txBody>
          <a:bodyPr lIns="0" tIns="0" rIns="0" bIns="0" rtlCol="0" anchor="t">
            <a:spAutoFit/>
          </a:bodyPr>
          <a:lstStyle/>
          <a:p>
            <a:pPr algn="ctr">
              <a:lnSpc>
                <a:spcPts val="8420"/>
              </a:lnSpc>
            </a:pPr>
            <a:r>
              <a:rPr lang="en-US" sz="7322" b="1">
                <a:solidFill>
                  <a:srgbClr val="000000"/>
                </a:solidFill>
                <a:latin typeface="Aileron Bold"/>
                <a:ea typeface="Aileron Bold"/>
                <a:cs typeface="Aileron Bold"/>
                <a:sym typeface="Aileron Bold"/>
              </a:rPr>
              <a:t>IMPLEMENTATION</a:t>
            </a:r>
          </a:p>
          <a:p>
            <a:pPr algn="ctr">
              <a:lnSpc>
                <a:spcPts val="8420"/>
              </a:lnSpc>
            </a:pPr>
            <a:r>
              <a:rPr lang="en-US" sz="7322" b="1">
                <a:solidFill>
                  <a:srgbClr val="000000"/>
                </a:solidFill>
                <a:latin typeface="Aileron Bold"/>
                <a:ea typeface="Aileron Bold"/>
                <a:cs typeface="Aileron Bold"/>
                <a:sym typeface="Aileron Bold"/>
              </a:rPr>
              <a:t>SUR AWS</a:t>
            </a:r>
          </a:p>
        </p:txBody>
      </p:sp>
      <p:grpSp>
        <p:nvGrpSpPr>
          <p:cNvPr id="12" name="Group 12"/>
          <p:cNvGrpSpPr/>
          <p:nvPr/>
        </p:nvGrpSpPr>
        <p:grpSpPr>
          <a:xfrm>
            <a:off x="11480264" y="2415278"/>
            <a:ext cx="6041359" cy="604135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0151B8">
                    <a:alpha val="24000"/>
                  </a:srgbClr>
                </a:gs>
                <a:gs pos="100000">
                  <a:srgbClr val="0151B8">
                    <a:alpha val="0"/>
                  </a:srgbClr>
                </a:gs>
              </a:gsLst>
              <a:lin ang="0"/>
            </a:gradFill>
          </p:spPr>
        </p:sp>
        <p:sp>
          <p:nvSpPr>
            <p:cNvPr id="14" name="TextBox 14"/>
            <p:cNvSpPr txBox="1"/>
            <p:nvPr/>
          </p:nvSpPr>
          <p:spPr>
            <a:xfrm>
              <a:off x="76200" y="38100"/>
              <a:ext cx="660400" cy="698500"/>
            </a:xfrm>
            <a:prstGeom prst="rect">
              <a:avLst/>
            </a:prstGeom>
          </p:spPr>
          <p:txBody>
            <a:bodyPr lIns="42600" tIns="42600" rIns="42600" bIns="42600" rtlCol="0" anchor="ctr"/>
            <a:lstStyle/>
            <a:p>
              <a:pPr algn="ctr">
                <a:lnSpc>
                  <a:spcPts val="2659"/>
                </a:lnSpc>
              </a:pPr>
              <a:endParaRPr/>
            </a:p>
          </p:txBody>
        </p:sp>
      </p:grpSp>
      <p:grpSp>
        <p:nvGrpSpPr>
          <p:cNvPr id="15" name="Group 15"/>
          <p:cNvGrpSpPr/>
          <p:nvPr/>
        </p:nvGrpSpPr>
        <p:grpSpPr>
          <a:xfrm>
            <a:off x="11853780" y="2788795"/>
            <a:ext cx="5294326" cy="529432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cap="sq">
              <a:solidFill>
                <a:srgbClr val="000000"/>
              </a:solidFill>
              <a:prstDash val="solid"/>
              <a:miter/>
            </a:ln>
          </p:spPr>
        </p:sp>
      </p:grpSp>
      <p:sp>
        <p:nvSpPr>
          <p:cNvPr id="17" name="Freeform 17"/>
          <p:cNvSpPr/>
          <p:nvPr/>
        </p:nvSpPr>
        <p:spPr>
          <a:xfrm>
            <a:off x="16093546" y="1154440"/>
            <a:ext cx="1318426" cy="710241"/>
          </a:xfrm>
          <a:custGeom>
            <a:avLst/>
            <a:gdLst/>
            <a:ahLst/>
            <a:cxnLst/>
            <a:rect l="l" t="t" r="r" b="b"/>
            <a:pathLst>
              <a:path w="1318426" h="710241">
                <a:moveTo>
                  <a:pt x="0" y="0"/>
                </a:moveTo>
                <a:lnTo>
                  <a:pt x="1318426" y="0"/>
                </a:lnTo>
                <a:lnTo>
                  <a:pt x="1318426" y="710241"/>
                </a:lnTo>
                <a:lnTo>
                  <a:pt x="0" y="710241"/>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sp>
        <p:nvSpPr>
          <p:cNvPr id="18" name="Freeform 18"/>
          <p:cNvSpPr/>
          <p:nvPr/>
        </p:nvSpPr>
        <p:spPr>
          <a:xfrm rot="-1026235" flipH="1">
            <a:off x="18369309" y="1818709"/>
            <a:ext cx="7249660" cy="4304486"/>
          </a:xfrm>
          <a:custGeom>
            <a:avLst/>
            <a:gdLst/>
            <a:ahLst/>
            <a:cxnLst/>
            <a:rect l="l" t="t" r="r" b="b"/>
            <a:pathLst>
              <a:path w="7249660" h="4304486">
                <a:moveTo>
                  <a:pt x="7249660" y="0"/>
                </a:moveTo>
                <a:lnTo>
                  <a:pt x="0" y="0"/>
                </a:lnTo>
                <a:lnTo>
                  <a:pt x="0" y="4304486"/>
                </a:lnTo>
                <a:lnTo>
                  <a:pt x="7249660" y="4304486"/>
                </a:lnTo>
                <a:lnTo>
                  <a:pt x="724966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9" name="Group 19"/>
          <p:cNvGrpSpPr/>
          <p:nvPr/>
        </p:nvGrpSpPr>
        <p:grpSpPr>
          <a:xfrm>
            <a:off x="11989299" y="2924313"/>
            <a:ext cx="5023289" cy="502328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cap="sq">
              <a:solidFill>
                <a:srgbClr val="000000"/>
              </a:solidFill>
              <a:prstDash val="solid"/>
              <a:miter/>
            </a:ln>
          </p:spPr>
        </p:sp>
      </p:grpSp>
      <p:grpSp>
        <p:nvGrpSpPr>
          <p:cNvPr id="21" name="Group 21"/>
          <p:cNvGrpSpPr/>
          <p:nvPr/>
        </p:nvGrpSpPr>
        <p:grpSpPr>
          <a:xfrm>
            <a:off x="11989299" y="2788795"/>
            <a:ext cx="5158808" cy="515880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4716" t="-12135" r="-34225"/>
              </a:stretch>
            </a:blipFill>
            <a:ln w="123825" cap="sq">
              <a:solidFill>
                <a:srgbClr val="FFFFFF"/>
              </a:solidFill>
              <a:prstDash val="solid"/>
              <a:miter/>
            </a:ln>
          </p:spPr>
        </p:sp>
      </p:grpSp>
      <p:sp>
        <p:nvSpPr>
          <p:cNvPr id="23" name="TextBox 23"/>
          <p:cNvSpPr txBox="1"/>
          <p:nvPr/>
        </p:nvSpPr>
        <p:spPr>
          <a:xfrm>
            <a:off x="17411700" y="9617512"/>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328813" y="-3634257"/>
            <a:ext cx="3537063" cy="9253676"/>
            <a:chOff x="0" y="0"/>
            <a:chExt cx="931572" cy="2437182"/>
          </a:xfrm>
        </p:grpSpPr>
        <p:sp>
          <p:nvSpPr>
            <p:cNvPr id="3" name="Freeform 3"/>
            <p:cNvSpPr/>
            <p:nvPr/>
          </p:nvSpPr>
          <p:spPr>
            <a:xfrm>
              <a:off x="0" y="0"/>
              <a:ext cx="931572" cy="2437182"/>
            </a:xfrm>
            <a:custGeom>
              <a:avLst/>
              <a:gdLst/>
              <a:ahLst/>
              <a:cxnLst/>
              <a:rect l="l" t="t" r="r" b="b"/>
              <a:pathLst>
                <a:path w="931572" h="243718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1">
              <a:gsLst>
                <a:gs pos="0">
                  <a:srgbClr val="398DFA">
                    <a:alpha val="50000"/>
                  </a:srgbClr>
                </a:gs>
                <a:gs pos="50000">
                  <a:srgbClr val="0151B8">
                    <a:alpha val="12000"/>
                  </a:srgbClr>
                </a:gs>
                <a:gs pos="100000">
                  <a:srgbClr val="0151B8">
                    <a:alpha val="0"/>
                  </a:srgbClr>
                </a:gs>
              </a:gsLst>
              <a:lin ang="0"/>
            </a:gradFill>
          </p:spPr>
        </p:sp>
        <p:sp>
          <p:nvSpPr>
            <p:cNvPr id="4" name="TextBox 4"/>
            <p:cNvSpPr txBox="1"/>
            <p:nvPr/>
          </p:nvSpPr>
          <p:spPr>
            <a:xfrm>
              <a:off x="0" y="-38100"/>
              <a:ext cx="931572" cy="24752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419734" y="2096715"/>
            <a:ext cx="1233326" cy="664397"/>
          </a:xfrm>
          <a:custGeom>
            <a:avLst/>
            <a:gdLst/>
            <a:ahLst/>
            <a:cxnLst/>
            <a:rect l="l" t="t" r="r" b="b"/>
            <a:pathLst>
              <a:path w="1233326" h="664397">
                <a:moveTo>
                  <a:pt x="0" y="0"/>
                </a:moveTo>
                <a:lnTo>
                  <a:pt x="1233326" y="0"/>
                </a:lnTo>
                <a:lnTo>
                  <a:pt x="1233326" y="664397"/>
                </a:lnTo>
                <a:lnTo>
                  <a:pt x="0" y="664397"/>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grpSp>
        <p:nvGrpSpPr>
          <p:cNvPr id="6" name="Group 6"/>
          <p:cNvGrpSpPr/>
          <p:nvPr/>
        </p:nvGrpSpPr>
        <p:grpSpPr>
          <a:xfrm>
            <a:off x="804439" y="390498"/>
            <a:ext cx="18898664" cy="1378030"/>
            <a:chOff x="0" y="0"/>
            <a:chExt cx="4977426" cy="362938"/>
          </a:xfrm>
        </p:grpSpPr>
        <p:sp>
          <p:nvSpPr>
            <p:cNvPr id="7" name="Freeform 7"/>
            <p:cNvSpPr/>
            <p:nvPr/>
          </p:nvSpPr>
          <p:spPr>
            <a:xfrm>
              <a:off x="0" y="0"/>
              <a:ext cx="4977426" cy="362938"/>
            </a:xfrm>
            <a:custGeom>
              <a:avLst/>
              <a:gdLst/>
              <a:ahLst/>
              <a:cxnLst/>
              <a:rect l="l" t="t" r="r" b="b"/>
              <a:pathLst>
                <a:path w="4977426" h="362938">
                  <a:moveTo>
                    <a:pt x="27037" y="0"/>
                  </a:moveTo>
                  <a:lnTo>
                    <a:pt x="4950389" y="0"/>
                  </a:lnTo>
                  <a:cubicBezTo>
                    <a:pt x="4965321" y="0"/>
                    <a:pt x="4977426" y="12105"/>
                    <a:pt x="4977426" y="27037"/>
                  </a:cubicBezTo>
                  <a:lnTo>
                    <a:pt x="4977426" y="335901"/>
                  </a:lnTo>
                  <a:cubicBezTo>
                    <a:pt x="4977426" y="350833"/>
                    <a:pt x="4965321" y="362938"/>
                    <a:pt x="4950389" y="362938"/>
                  </a:cubicBezTo>
                  <a:lnTo>
                    <a:pt x="27037" y="362938"/>
                  </a:lnTo>
                  <a:cubicBezTo>
                    <a:pt x="12105" y="362938"/>
                    <a:pt x="0" y="350833"/>
                    <a:pt x="0" y="335901"/>
                  </a:cubicBezTo>
                  <a:lnTo>
                    <a:pt x="0" y="27037"/>
                  </a:lnTo>
                  <a:cubicBezTo>
                    <a:pt x="0" y="12105"/>
                    <a:pt x="12105" y="0"/>
                    <a:pt x="27037" y="0"/>
                  </a:cubicBezTo>
                  <a:close/>
                </a:path>
              </a:pathLst>
            </a:custGeom>
            <a:solidFill>
              <a:srgbClr val="0453B9"/>
            </a:solidFill>
          </p:spPr>
        </p:sp>
        <p:sp>
          <p:nvSpPr>
            <p:cNvPr id="8" name="TextBox 8"/>
            <p:cNvSpPr txBox="1"/>
            <p:nvPr/>
          </p:nvSpPr>
          <p:spPr>
            <a:xfrm>
              <a:off x="0" y="-57150"/>
              <a:ext cx="4977426" cy="420088"/>
            </a:xfrm>
            <a:prstGeom prst="rect">
              <a:avLst/>
            </a:prstGeom>
          </p:spPr>
          <p:txBody>
            <a:bodyPr lIns="50800" tIns="50800" rIns="50800" bIns="50800" rtlCol="0" anchor="ctr"/>
            <a:lstStyle/>
            <a:p>
              <a:pPr algn="ctr">
                <a:lnSpc>
                  <a:spcPts val="2735"/>
                </a:lnSpc>
              </a:pPr>
              <a:endParaRPr/>
            </a:p>
          </p:txBody>
        </p:sp>
      </p:grpSp>
      <p:sp>
        <p:nvSpPr>
          <p:cNvPr id="9" name="Freeform 9"/>
          <p:cNvSpPr/>
          <p:nvPr/>
        </p:nvSpPr>
        <p:spPr>
          <a:xfrm>
            <a:off x="1227691" y="2428914"/>
            <a:ext cx="15832618" cy="6115349"/>
          </a:xfrm>
          <a:custGeom>
            <a:avLst/>
            <a:gdLst/>
            <a:ahLst/>
            <a:cxnLst/>
            <a:rect l="l" t="t" r="r" b="b"/>
            <a:pathLst>
              <a:path w="15832618" h="6115349">
                <a:moveTo>
                  <a:pt x="0" y="0"/>
                </a:moveTo>
                <a:lnTo>
                  <a:pt x="15832618" y="0"/>
                </a:lnTo>
                <a:lnTo>
                  <a:pt x="15832618" y="6115348"/>
                </a:lnTo>
                <a:lnTo>
                  <a:pt x="0" y="6115348"/>
                </a:lnTo>
                <a:lnTo>
                  <a:pt x="0" y="0"/>
                </a:lnTo>
                <a:close/>
              </a:path>
            </a:pathLst>
          </a:custGeom>
          <a:blipFill>
            <a:blip r:embed="rId4"/>
            <a:stretch>
              <a:fillRect/>
            </a:stretch>
          </a:blipFill>
        </p:spPr>
      </p:sp>
      <p:sp>
        <p:nvSpPr>
          <p:cNvPr id="10" name="TextBox 10"/>
          <p:cNvSpPr txBox="1"/>
          <p:nvPr/>
        </p:nvSpPr>
        <p:spPr>
          <a:xfrm>
            <a:off x="2451322" y="686200"/>
            <a:ext cx="10898537" cy="746621"/>
          </a:xfrm>
          <a:prstGeom prst="rect">
            <a:avLst/>
          </a:prstGeom>
        </p:spPr>
        <p:txBody>
          <a:bodyPr lIns="0" tIns="0" rIns="0" bIns="0" rtlCol="0" anchor="t">
            <a:spAutoFit/>
          </a:bodyPr>
          <a:lstStyle/>
          <a:p>
            <a:pPr algn="l">
              <a:lnSpc>
                <a:spcPts val="5839"/>
              </a:lnSpc>
            </a:pPr>
            <a:r>
              <a:rPr lang="en-US" sz="5078" b="1">
                <a:solidFill>
                  <a:srgbClr val="FFFFFF"/>
                </a:solidFill>
                <a:latin typeface="Aileron Bold"/>
                <a:ea typeface="Aileron Bold"/>
                <a:cs typeface="Aileron Bold"/>
                <a:sym typeface="Aileron Bold"/>
              </a:rPr>
              <a:t>Virtual Private Cloud - VPC</a:t>
            </a:r>
          </a:p>
        </p:txBody>
      </p:sp>
      <p:sp>
        <p:nvSpPr>
          <p:cNvPr id="11" name="TextBox 11"/>
          <p:cNvSpPr txBox="1"/>
          <p:nvPr/>
        </p:nvSpPr>
        <p:spPr>
          <a:xfrm>
            <a:off x="1560052" y="8634730"/>
            <a:ext cx="15167897" cy="1180465"/>
          </a:xfrm>
          <a:prstGeom prst="rect">
            <a:avLst/>
          </a:prstGeom>
        </p:spPr>
        <p:txBody>
          <a:bodyPr lIns="0" tIns="0" rIns="0" bIns="0" rtlCol="0" anchor="t">
            <a:spAutoFit/>
          </a:bodyPr>
          <a:lstStyle/>
          <a:p>
            <a:pPr algn="l">
              <a:lnSpc>
                <a:spcPts val="4759"/>
              </a:lnSpc>
            </a:pPr>
            <a:r>
              <a:rPr lang="en-US" sz="3399">
                <a:solidFill>
                  <a:srgbClr val="000000"/>
                </a:solidFill>
                <a:latin typeface="Canva Sans"/>
                <a:ea typeface="Canva Sans"/>
                <a:cs typeface="Canva Sans"/>
                <a:sym typeface="Canva Sans"/>
              </a:rPr>
              <a:t>2 availability zones, 1 public layer(web layer) , 2 private layers (app and data layers)</a:t>
            </a:r>
          </a:p>
        </p:txBody>
      </p:sp>
      <p:sp>
        <p:nvSpPr>
          <p:cNvPr id="12" name="TextBox 12"/>
          <p:cNvSpPr txBox="1"/>
          <p:nvPr/>
        </p:nvSpPr>
        <p:spPr>
          <a:xfrm>
            <a:off x="17514154" y="9240781"/>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328813" y="-3634257"/>
            <a:ext cx="3537063" cy="9253676"/>
            <a:chOff x="0" y="0"/>
            <a:chExt cx="931572" cy="2437182"/>
          </a:xfrm>
        </p:grpSpPr>
        <p:sp>
          <p:nvSpPr>
            <p:cNvPr id="3" name="Freeform 3"/>
            <p:cNvSpPr/>
            <p:nvPr/>
          </p:nvSpPr>
          <p:spPr>
            <a:xfrm>
              <a:off x="0" y="0"/>
              <a:ext cx="931572" cy="2437182"/>
            </a:xfrm>
            <a:custGeom>
              <a:avLst/>
              <a:gdLst/>
              <a:ahLst/>
              <a:cxnLst/>
              <a:rect l="l" t="t" r="r" b="b"/>
              <a:pathLst>
                <a:path w="931572" h="243718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1">
              <a:gsLst>
                <a:gs pos="0">
                  <a:srgbClr val="398DFA">
                    <a:alpha val="50000"/>
                  </a:srgbClr>
                </a:gs>
                <a:gs pos="50000">
                  <a:srgbClr val="0151B8">
                    <a:alpha val="12000"/>
                  </a:srgbClr>
                </a:gs>
                <a:gs pos="100000">
                  <a:srgbClr val="0151B8">
                    <a:alpha val="0"/>
                  </a:srgbClr>
                </a:gs>
              </a:gsLst>
              <a:lin ang="0"/>
            </a:gradFill>
          </p:spPr>
        </p:sp>
        <p:sp>
          <p:nvSpPr>
            <p:cNvPr id="4" name="TextBox 4"/>
            <p:cNvSpPr txBox="1"/>
            <p:nvPr/>
          </p:nvSpPr>
          <p:spPr>
            <a:xfrm>
              <a:off x="0" y="-38100"/>
              <a:ext cx="931572" cy="24752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419734" y="2096715"/>
            <a:ext cx="1233326" cy="664397"/>
          </a:xfrm>
          <a:custGeom>
            <a:avLst/>
            <a:gdLst/>
            <a:ahLst/>
            <a:cxnLst/>
            <a:rect l="l" t="t" r="r" b="b"/>
            <a:pathLst>
              <a:path w="1233326" h="664397">
                <a:moveTo>
                  <a:pt x="0" y="0"/>
                </a:moveTo>
                <a:lnTo>
                  <a:pt x="1233326" y="0"/>
                </a:lnTo>
                <a:lnTo>
                  <a:pt x="1233326" y="664397"/>
                </a:lnTo>
                <a:lnTo>
                  <a:pt x="0" y="664397"/>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grpSp>
        <p:nvGrpSpPr>
          <p:cNvPr id="6" name="Group 6"/>
          <p:cNvGrpSpPr/>
          <p:nvPr/>
        </p:nvGrpSpPr>
        <p:grpSpPr>
          <a:xfrm>
            <a:off x="804439" y="390498"/>
            <a:ext cx="18898664" cy="1378030"/>
            <a:chOff x="0" y="0"/>
            <a:chExt cx="4977426" cy="362938"/>
          </a:xfrm>
        </p:grpSpPr>
        <p:sp>
          <p:nvSpPr>
            <p:cNvPr id="7" name="Freeform 7"/>
            <p:cNvSpPr/>
            <p:nvPr/>
          </p:nvSpPr>
          <p:spPr>
            <a:xfrm>
              <a:off x="0" y="0"/>
              <a:ext cx="4977426" cy="362938"/>
            </a:xfrm>
            <a:custGeom>
              <a:avLst/>
              <a:gdLst/>
              <a:ahLst/>
              <a:cxnLst/>
              <a:rect l="l" t="t" r="r" b="b"/>
              <a:pathLst>
                <a:path w="4977426" h="362938">
                  <a:moveTo>
                    <a:pt x="27037" y="0"/>
                  </a:moveTo>
                  <a:lnTo>
                    <a:pt x="4950389" y="0"/>
                  </a:lnTo>
                  <a:cubicBezTo>
                    <a:pt x="4965321" y="0"/>
                    <a:pt x="4977426" y="12105"/>
                    <a:pt x="4977426" y="27037"/>
                  </a:cubicBezTo>
                  <a:lnTo>
                    <a:pt x="4977426" y="335901"/>
                  </a:lnTo>
                  <a:cubicBezTo>
                    <a:pt x="4977426" y="350833"/>
                    <a:pt x="4965321" y="362938"/>
                    <a:pt x="4950389" y="362938"/>
                  </a:cubicBezTo>
                  <a:lnTo>
                    <a:pt x="27037" y="362938"/>
                  </a:lnTo>
                  <a:cubicBezTo>
                    <a:pt x="12105" y="362938"/>
                    <a:pt x="0" y="350833"/>
                    <a:pt x="0" y="335901"/>
                  </a:cubicBezTo>
                  <a:lnTo>
                    <a:pt x="0" y="27037"/>
                  </a:lnTo>
                  <a:cubicBezTo>
                    <a:pt x="0" y="12105"/>
                    <a:pt x="12105" y="0"/>
                    <a:pt x="27037" y="0"/>
                  </a:cubicBezTo>
                  <a:close/>
                </a:path>
              </a:pathLst>
            </a:custGeom>
            <a:solidFill>
              <a:srgbClr val="0453B9"/>
            </a:solidFill>
          </p:spPr>
        </p:sp>
        <p:sp>
          <p:nvSpPr>
            <p:cNvPr id="8" name="TextBox 8"/>
            <p:cNvSpPr txBox="1"/>
            <p:nvPr/>
          </p:nvSpPr>
          <p:spPr>
            <a:xfrm>
              <a:off x="0" y="-57150"/>
              <a:ext cx="4977426" cy="420088"/>
            </a:xfrm>
            <a:prstGeom prst="rect">
              <a:avLst/>
            </a:prstGeom>
          </p:spPr>
          <p:txBody>
            <a:bodyPr lIns="50800" tIns="50800" rIns="50800" bIns="50800" rtlCol="0" anchor="ctr"/>
            <a:lstStyle/>
            <a:p>
              <a:pPr algn="ctr">
                <a:lnSpc>
                  <a:spcPts val="2735"/>
                </a:lnSpc>
              </a:pPr>
              <a:endParaRPr/>
            </a:p>
          </p:txBody>
        </p:sp>
      </p:grpSp>
      <p:sp>
        <p:nvSpPr>
          <p:cNvPr id="9" name="Freeform 9"/>
          <p:cNvSpPr/>
          <p:nvPr/>
        </p:nvSpPr>
        <p:spPr>
          <a:xfrm>
            <a:off x="2451322" y="2505118"/>
            <a:ext cx="12369381" cy="1901792"/>
          </a:xfrm>
          <a:custGeom>
            <a:avLst/>
            <a:gdLst/>
            <a:ahLst/>
            <a:cxnLst/>
            <a:rect l="l" t="t" r="r" b="b"/>
            <a:pathLst>
              <a:path w="12369381" h="1901792">
                <a:moveTo>
                  <a:pt x="0" y="0"/>
                </a:moveTo>
                <a:lnTo>
                  <a:pt x="12369380" y="0"/>
                </a:lnTo>
                <a:lnTo>
                  <a:pt x="12369380" y="1901792"/>
                </a:lnTo>
                <a:lnTo>
                  <a:pt x="0" y="1901792"/>
                </a:lnTo>
                <a:lnTo>
                  <a:pt x="0" y="0"/>
                </a:lnTo>
                <a:close/>
              </a:path>
            </a:pathLst>
          </a:custGeom>
          <a:blipFill>
            <a:blip r:embed="rId4"/>
            <a:stretch>
              <a:fillRect/>
            </a:stretch>
          </a:blipFill>
        </p:spPr>
      </p:sp>
      <p:sp>
        <p:nvSpPr>
          <p:cNvPr id="10" name="Freeform 10"/>
          <p:cNvSpPr/>
          <p:nvPr/>
        </p:nvSpPr>
        <p:spPr>
          <a:xfrm>
            <a:off x="3237315" y="5143500"/>
            <a:ext cx="10797394" cy="4966801"/>
          </a:xfrm>
          <a:custGeom>
            <a:avLst/>
            <a:gdLst/>
            <a:ahLst/>
            <a:cxnLst/>
            <a:rect l="l" t="t" r="r" b="b"/>
            <a:pathLst>
              <a:path w="10797394" h="4966801">
                <a:moveTo>
                  <a:pt x="0" y="0"/>
                </a:moveTo>
                <a:lnTo>
                  <a:pt x="10797394" y="0"/>
                </a:lnTo>
                <a:lnTo>
                  <a:pt x="10797394" y="4966801"/>
                </a:lnTo>
                <a:lnTo>
                  <a:pt x="0" y="4966801"/>
                </a:lnTo>
                <a:lnTo>
                  <a:pt x="0" y="0"/>
                </a:lnTo>
                <a:close/>
              </a:path>
            </a:pathLst>
          </a:custGeom>
          <a:blipFill>
            <a:blip r:embed="rId5"/>
            <a:stretch>
              <a:fillRect/>
            </a:stretch>
          </a:blipFill>
        </p:spPr>
      </p:sp>
      <p:sp>
        <p:nvSpPr>
          <p:cNvPr id="11" name="TextBox 11"/>
          <p:cNvSpPr txBox="1"/>
          <p:nvPr/>
        </p:nvSpPr>
        <p:spPr>
          <a:xfrm>
            <a:off x="2451322" y="686200"/>
            <a:ext cx="10898537" cy="746621"/>
          </a:xfrm>
          <a:prstGeom prst="rect">
            <a:avLst/>
          </a:prstGeom>
        </p:spPr>
        <p:txBody>
          <a:bodyPr lIns="0" tIns="0" rIns="0" bIns="0" rtlCol="0" anchor="t">
            <a:spAutoFit/>
          </a:bodyPr>
          <a:lstStyle/>
          <a:p>
            <a:pPr algn="l">
              <a:lnSpc>
                <a:spcPts val="5839"/>
              </a:lnSpc>
            </a:pPr>
            <a:r>
              <a:rPr lang="en-US" sz="5078" b="1">
                <a:solidFill>
                  <a:srgbClr val="FFFFFF"/>
                </a:solidFill>
                <a:latin typeface="Aileron Bold"/>
                <a:ea typeface="Aileron Bold"/>
                <a:cs typeface="Aileron Bold"/>
                <a:sym typeface="Aileron Bold"/>
              </a:rPr>
              <a:t>Route tables</a:t>
            </a:r>
          </a:p>
        </p:txBody>
      </p:sp>
      <p:sp>
        <p:nvSpPr>
          <p:cNvPr id="12" name="TextBox 12"/>
          <p:cNvSpPr txBox="1"/>
          <p:nvPr/>
        </p:nvSpPr>
        <p:spPr>
          <a:xfrm>
            <a:off x="2451322" y="1773183"/>
            <a:ext cx="12369381"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public route table to internet gateway</a:t>
            </a:r>
          </a:p>
        </p:txBody>
      </p:sp>
      <p:sp>
        <p:nvSpPr>
          <p:cNvPr id="13" name="TextBox 13"/>
          <p:cNvSpPr txBox="1"/>
          <p:nvPr/>
        </p:nvSpPr>
        <p:spPr>
          <a:xfrm>
            <a:off x="2451322" y="4340235"/>
            <a:ext cx="12369381"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private route table to NAT gateway</a:t>
            </a:r>
          </a:p>
        </p:txBody>
      </p:sp>
      <p:sp>
        <p:nvSpPr>
          <p:cNvPr id="14" name="TextBox 14"/>
          <p:cNvSpPr txBox="1"/>
          <p:nvPr/>
        </p:nvSpPr>
        <p:spPr>
          <a:xfrm>
            <a:off x="17666554" y="9393181"/>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328813" y="-3634257"/>
            <a:ext cx="3537063" cy="9253676"/>
            <a:chOff x="0" y="0"/>
            <a:chExt cx="931572" cy="2437182"/>
          </a:xfrm>
        </p:grpSpPr>
        <p:sp>
          <p:nvSpPr>
            <p:cNvPr id="3" name="Freeform 3"/>
            <p:cNvSpPr/>
            <p:nvPr/>
          </p:nvSpPr>
          <p:spPr>
            <a:xfrm>
              <a:off x="0" y="0"/>
              <a:ext cx="931572" cy="2437182"/>
            </a:xfrm>
            <a:custGeom>
              <a:avLst/>
              <a:gdLst/>
              <a:ahLst/>
              <a:cxnLst/>
              <a:rect l="l" t="t" r="r" b="b"/>
              <a:pathLst>
                <a:path w="931572" h="243718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1">
              <a:gsLst>
                <a:gs pos="0">
                  <a:srgbClr val="398DFA">
                    <a:alpha val="50000"/>
                  </a:srgbClr>
                </a:gs>
                <a:gs pos="50000">
                  <a:srgbClr val="0151B8">
                    <a:alpha val="12000"/>
                  </a:srgbClr>
                </a:gs>
                <a:gs pos="100000">
                  <a:srgbClr val="0151B8">
                    <a:alpha val="0"/>
                  </a:srgbClr>
                </a:gs>
              </a:gsLst>
              <a:lin ang="0"/>
            </a:gradFill>
          </p:spPr>
        </p:sp>
        <p:sp>
          <p:nvSpPr>
            <p:cNvPr id="4" name="TextBox 4"/>
            <p:cNvSpPr txBox="1"/>
            <p:nvPr/>
          </p:nvSpPr>
          <p:spPr>
            <a:xfrm>
              <a:off x="0" y="-38100"/>
              <a:ext cx="931572" cy="24752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419734" y="2096715"/>
            <a:ext cx="1233326" cy="664397"/>
          </a:xfrm>
          <a:custGeom>
            <a:avLst/>
            <a:gdLst/>
            <a:ahLst/>
            <a:cxnLst/>
            <a:rect l="l" t="t" r="r" b="b"/>
            <a:pathLst>
              <a:path w="1233326" h="664397">
                <a:moveTo>
                  <a:pt x="0" y="0"/>
                </a:moveTo>
                <a:lnTo>
                  <a:pt x="1233326" y="0"/>
                </a:lnTo>
                <a:lnTo>
                  <a:pt x="1233326" y="664397"/>
                </a:lnTo>
                <a:lnTo>
                  <a:pt x="0" y="664397"/>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grpSp>
        <p:nvGrpSpPr>
          <p:cNvPr id="6" name="Group 6"/>
          <p:cNvGrpSpPr/>
          <p:nvPr/>
        </p:nvGrpSpPr>
        <p:grpSpPr>
          <a:xfrm>
            <a:off x="804439" y="390498"/>
            <a:ext cx="18898664" cy="1378030"/>
            <a:chOff x="0" y="0"/>
            <a:chExt cx="4977426" cy="362938"/>
          </a:xfrm>
        </p:grpSpPr>
        <p:sp>
          <p:nvSpPr>
            <p:cNvPr id="7" name="Freeform 7"/>
            <p:cNvSpPr/>
            <p:nvPr/>
          </p:nvSpPr>
          <p:spPr>
            <a:xfrm>
              <a:off x="0" y="0"/>
              <a:ext cx="4977426" cy="362938"/>
            </a:xfrm>
            <a:custGeom>
              <a:avLst/>
              <a:gdLst/>
              <a:ahLst/>
              <a:cxnLst/>
              <a:rect l="l" t="t" r="r" b="b"/>
              <a:pathLst>
                <a:path w="4977426" h="362938">
                  <a:moveTo>
                    <a:pt x="27037" y="0"/>
                  </a:moveTo>
                  <a:lnTo>
                    <a:pt x="4950389" y="0"/>
                  </a:lnTo>
                  <a:cubicBezTo>
                    <a:pt x="4965321" y="0"/>
                    <a:pt x="4977426" y="12105"/>
                    <a:pt x="4977426" y="27037"/>
                  </a:cubicBezTo>
                  <a:lnTo>
                    <a:pt x="4977426" y="335901"/>
                  </a:lnTo>
                  <a:cubicBezTo>
                    <a:pt x="4977426" y="350833"/>
                    <a:pt x="4965321" y="362938"/>
                    <a:pt x="4950389" y="362938"/>
                  </a:cubicBezTo>
                  <a:lnTo>
                    <a:pt x="27037" y="362938"/>
                  </a:lnTo>
                  <a:cubicBezTo>
                    <a:pt x="12105" y="362938"/>
                    <a:pt x="0" y="350833"/>
                    <a:pt x="0" y="335901"/>
                  </a:cubicBezTo>
                  <a:lnTo>
                    <a:pt x="0" y="27037"/>
                  </a:lnTo>
                  <a:cubicBezTo>
                    <a:pt x="0" y="12105"/>
                    <a:pt x="12105" y="0"/>
                    <a:pt x="27037" y="0"/>
                  </a:cubicBezTo>
                  <a:close/>
                </a:path>
              </a:pathLst>
            </a:custGeom>
            <a:solidFill>
              <a:srgbClr val="0453B9"/>
            </a:solidFill>
          </p:spPr>
        </p:sp>
        <p:sp>
          <p:nvSpPr>
            <p:cNvPr id="8" name="TextBox 8"/>
            <p:cNvSpPr txBox="1"/>
            <p:nvPr/>
          </p:nvSpPr>
          <p:spPr>
            <a:xfrm>
              <a:off x="0" y="-57150"/>
              <a:ext cx="4977426" cy="420088"/>
            </a:xfrm>
            <a:prstGeom prst="rect">
              <a:avLst/>
            </a:prstGeom>
          </p:spPr>
          <p:txBody>
            <a:bodyPr lIns="50800" tIns="50800" rIns="50800" bIns="50800" rtlCol="0" anchor="ctr"/>
            <a:lstStyle/>
            <a:p>
              <a:pPr algn="ctr">
                <a:lnSpc>
                  <a:spcPts val="2735"/>
                </a:lnSpc>
              </a:pPr>
              <a:endParaRPr/>
            </a:p>
          </p:txBody>
        </p:sp>
      </p:grpSp>
      <p:sp>
        <p:nvSpPr>
          <p:cNvPr id="9" name="Freeform 9"/>
          <p:cNvSpPr/>
          <p:nvPr/>
        </p:nvSpPr>
        <p:spPr>
          <a:xfrm>
            <a:off x="1819877" y="2761112"/>
            <a:ext cx="11301259" cy="5664756"/>
          </a:xfrm>
          <a:custGeom>
            <a:avLst/>
            <a:gdLst/>
            <a:ahLst/>
            <a:cxnLst/>
            <a:rect l="l" t="t" r="r" b="b"/>
            <a:pathLst>
              <a:path w="11301259" h="5664756">
                <a:moveTo>
                  <a:pt x="0" y="0"/>
                </a:moveTo>
                <a:lnTo>
                  <a:pt x="11301259" y="0"/>
                </a:lnTo>
                <a:lnTo>
                  <a:pt x="11301259" y="5664756"/>
                </a:lnTo>
                <a:lnTo>
                  <a:pt x="0" y="5664756"/>
                </a:lnTo>
                <a:lnTo>
                  <a:pt x="0" y="0"/>
                </a:lnTo>
                <a:close/>
              </a:path>
            </a:pathLst>
          </a:custGeom>
          <a:blipFill>
            <a:blip r:embed="rId4"/>
            <a:stretch>
              <a:fillRect/>
            </a:stretch>
          </a:blipFill>
        </p:spPr>
      </p:sp>
      <p:sp>
        <p:nvSpPr>
          <p:cNvPr id="10" name="TextBox 10"/>
          <p:cNvSpPr txBox="1"/>
          <p:nvPr/>
        </p:nvSpPr>
        <p:spPr>
          <a:xfrm>
            <a:off x="2451322" y="686200"/>
            <a:ext cx="10898537" cy="746621"/>
          </a:xfrm>
          <a:prstGeom prst="rect">
            <a:avLst/>
          </a:prstGeom>
        </p:spPr>
        <p:txBody>
          <a:bodyPr lIns="0" tIns="0" rIns="0" bIns="0" rtlCol="0" anchor="t">
            <a:spAutoFit/>
          </a:bodyPr>
          <a:lstStyle/>
          <a:p>
            <a:pPr algn="l">
              <a:lnSpc>
                <a:spcPts val="5839"/>
              </a:lnSpc>
            </a:pPr>
            <a:r>
              <a:rPr lang="en-US" sz="5078" b="1">
                <a:solidFill>
                  <a:srgbClr val="FFFFFF"/>
                </a:solidFill>
                <a:latin typeface="Aileron Bold"/>
                <a:ea typeface="Aileron Bold"/>
                <a:cs typeface="Aileron Bold"/>
                <a:sym typeface="Aileron Bold"/>
              </a:rPr>
              <a:t>app layer</a:t>
            </a:r>
          </a:p>
        </p:txBody>
      </p:sp>
      <p:sp>
        <p:nvSpPr>
          <p:cNvPr id="11" name="TextBox 11"/>
          <p:cNvSpPr txBox="1"/>
          <p:nvPr/>
        </p:nvSpPr>
        <p:spPr>
          <a:xfrm>
            <a:off x="1819877" y="8359193"/>
            <a:ext cx="1130125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deployment of REST API succeeded</a:t>
            </a:r>
          </a:p>
        </p:txBody>
      </p:sp>
      <p:sp>
        <p:nvSpPr>
          <p:cNvPr id="12" name="TextBox 12"/>
          <p:cNvSpPr txBox="1"/>
          <p:nvPr/>
        </p:nvSpPr>
        <p:spPr>
          <a:xfrm>
            <a:off x="17266137" y="9172575"/>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328813" y="-3634257"/>
            <a:ext cx="3537063" cy="9253676"/>
            <a:chOff x="0" y="0"/>
            <a:chExt cx="931572" cy="2437182"/>
          </a:xfrm>
        </p:grpSpPr>
        <p:sp>
          <p:nvSpPr>
            <p:cNvPr id="3" name="Freeform 3"/>
            <p:cNvSpPr/>
            <p:nvPr/>
          </p:nvSpPr>
          <p:spPr>
            <a:xfrm>
              <a:off x="0" y="0"/>
              <a:ext cx="931572" cy="2437182"/>
            </a:xfrm>
            <a:custGeom>
              <a:avLst/>
              <a:gdLst/>
              <a:ahLst/>
              <a:cxnLst/>
              <a:rect l="l" t="t" r="r" b="b"/>
              <a:pathLst>
                <a:path w="931572" h="243718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1">
              <a:gsLst>
                <a:gs pos="0">
                  <a:srgbClr val="398DFA">
                    <a:alpha val="50000"/>
                  </a:srgbClr>
                </a:gs>
                <a:gs pos="50000">
                  <a:srgbClr val="0151B8">
                    <a:alpha val="12000"/>
                  </a:srgbClr>
                </a:gs>
                <a:gs pos="100000">
                  <a:srgbClr val="0151B8">
                    <a:alpha val="0"/>
                  </a:srgbClr>
                </a:gs>
              </a:gsLst>
              <a:lin ang="0"/>
            </a:gradFill>
          </p:spPr>
        </p:sp>
        <p:sp>
          <p:nvSpPr>
            <p:cNvPr id="4" name="TextBox 4"/>
            <p:cNvSpPr txBox="1"/>
            <p:nvPr/>
          </p:nvSpPr>
          <p:spPr>
            <a:xfrm>
              <a:off x="0" y="-38100"/>
              <a:ext cx="931572" cy="24752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419734" y="2096715"/>
            <a:ext cx="1233326" cy="664397"/>
          </a:xfrm>
          <a:custGeom>
            <a:avLst/>
            <a:gdLst/>
            <a:ahLst/>
            <a:cxnLst/>
            <a:rect l="l" t="t" r="r" b="b"/>
            <a:pathLst>
              <a:path w="1233326" h="664397">
                <a:moveTo>
                  <a:pt x="0" y="0"/>
                </a:moveTo>
                <a:lnTo>
                  <a:pt x="1233326" y="0"/>
                </a:lnTo>
                <a:lnTo>
                  <a:pt x="1233326" y="664397"/>
                </a:lnTo>
                <a:lnTo>
                  <a:pt x="0" y="664397"/>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grpSp>
        <p:nvGrpSpPr>
          <p:cNvPr id="6" name="Group 6"/>
          <p:cNvGrpSpPr/>
          <p:nvPr/>
        </p:nvGrpSpPr>
        <p:grpSpPr>
          <a:xfrm>
            <a:off x="804439" y="390498"/>
            <a:ext cx="18898664" cy="1378030"/>
            <a:chOff x="0" y="0"/>
            <a:chExt cx="4977426" cy="362938"/>
          </a:xfrm>
        </p:grpSpPr>
        <p:sp>
          <p:nvSpPr>
            <p:cNvPr id="7" name="Freeform 7"/>
            <p:cNvSpPr/>
            <p:nvPr/>
          </p:nvSpPr>
          <p:spPr>
            <a:xfrm>
              <a:off x="0" y="0"/>
              <a:ext cx="4977426" cy="362938"/>
            </a:xfrm>
            <a:custGeom>
              <a:avLst/>
              <a:gdLst/>
              <a:ahLst/>
              <a:cxnLst/>
              <a:rect l="l" t="t" r="r" b="b"/>
              <a:pathLst>
                <a:path w="4977426" h="362938">
                  <a:moveTo>
                    <a:pt x="27037" y="0"/>
                  </a:moveTo>
                  <a:lnTo>
                    <a:pt x="4950389" y="0"/>
                  </a:lnTo>
                  <a:cubicBezTo>
                    <a:pt x="4965321" y="0"/>
                    <a:pt x="4977426" y="12105"/>
                    <a:pt x="4977426" y="27037"/>
                  </a:cubicBezTo>
                  <a:lnTo>
                    <a:pt x="4977426" y="335901"/>
                  </a:lnTo>
                  <a:cubicBezTo>
                    <a:pt x="4977426" y="350833"/>
                    <a:pt x="4965321" y="362938"/>
                    <a:pt x="4950389" y="362938"/>
                  </a:cubicBezTo>
                  <a:lnTo>
                    <a:pt x="27037" y="362938"/>
                  </a:lnTo>
                  <a:cubicBezTo>
                    <a:pt x="12105" y="362938"/>
                    <a:pt x="0" y="350833"/>
                    <a:pt x="0" y="335901"/>
                  </a:cubicBezTo>
                  <a:lnTo>
                    <a:pt x="0" y="27037"/>
                  </a:lnTo>
                  <a:cubicBezTo>
                    <a:pt x="0" y="12105"/>
                    <a:pt x="12105" y="0"/>
                    <a:pt x="27037" y="0"/>
                  </a:cubicBezTo>
                  <a:close/>
                </a:path>
              </a:pathLst>
            </a:custGeom>
            <a:solidFill>
              <a:srgbClr val="0453B9"/>
            </a:solidFill>
          </p:spPr>
        </p:sp>
        <p:sp>
          <p:nvSpPr>
            <p:cNvPr id="8" name="TextBox 8"/>
            <p:cNvSpPr txBox="1"/>
            <p:nvPr/>
          </p:nvSpPr>
          <p:spPr>
            <a:xfrm>
              <a:off x="0" y="-57150"/>
              <a:ext cx="4977426" cy="420088"/>
            </a:xfrm>
            <a:prstGeom prst="rect">
              <a:avLst/>
            </a:prstGeom>
          </p:spPr>
          <p:txBody>
            <a:bodyPr lIns="50800" tIns="50800" rIns="50800" bIns="50800" rtlCol="0" anchor="ctr"/>
            <a:lstStyle/>
            <a:p>
              <a:pPr algn="ctr">
                <a:lnSpc>
                  <a:spcPts val="2735"/>
                </a:lnSpc>
              </a:pPr>
              <a:endParaRPr/>
            </a:p>
          </p:txBody>
        </p:sp>
      </p:grpSp>
      <p:sp>
        <p:nvSpPr>
          <p:cNvPr id="9" name="Freeform 9"/>
          <p:cNvSpPr/>
          <p:nvPr/>
        </p:nvSpPr>
        <p:spPr>
          <a:xfrm>
            <a:off x="3653981" y="2202491"/>
            <a:ext cx="8443363" cy="5789415"/>
          </a:xfrm>
          <a:custGeom>
            <a:avLst/>
            <a:gdLst/>
            <a:ahLst/>
            <a:cxnLst/>
            <a:rect l="l" t="t" r="r" b="b"/>
            <a:pathLst>
              <a:path w="8443363" h="5789415">
                <a:moveTo>
                  <a:pt x="0" y="0"/>
                </a:moveTo>
                <a:lnTo>
                  <a:pt x="8443364" y="0"/>
                </a:lnTo>
                <a:lnTo>
                  <a:pt x="8443364" y="5789414"/>
                </a:lnTo>
                <a:lnTo>
                  <a:pt x="0" y="5789414"/>
                </a:lnTo>
                <a:lnTo>
                  <a:pt x="0" y="0"/>
                </a:lnTo>
                <a:close/>
              </a:path>
            </a:pathLst>
          </a:custGeom>
          <a:blipFill>
            <a:blip r:embed="rId4"/>
            <a:stretch>
              <a:fillRect/>
            </a:stretch>
          </a:blipFill>
        </p:spPr>
      </p:sp>
      <p:sp>
        <p:nvSpPr>
          <p:cNvPr id="10" name="TextBox 10"/>
          <p:cNvSpPr txBox="1"/>
          <p:nvPr/>
        </p:nvSpPr>
        <p:spPr>
          <a:xfrm>
            <a:off x="2451322" y="686200"/>
            <a:ext cx="10898537" cy="746621"/>
          </a:xfrm>
          <a:prstGeom prst="rect">
            <a:avLst/>
          </a:prstGeom>
        </p:spPr>
        <p:txBody>
          <a:bodyPr lIns="0" tIns="0" rIns="0" bIns="0" rtlCol="0" anchor="t">
            <a:spAutoFit/>
          </a:bodyPr>
          <a:lstStyle/>
          <a:p>
            <a:pPr algn="l">
              <a:lnSpc>
                <a:spcPts val="5839"/>
              </a:lnSpc>
            </a:pPr>
            <a:r>
              <a:rPr lang="en-US" sz="5078" b="1">
                <a:solidFill>
                  <a:srgbClr val="FFFFFF"/>
                </a:solidFill>
                <a:latin typeface="Aileron Bold"/>
                <a:ea typeface="Aileron Bold"/>
                <a:cs typeface="Aileron Bold"/>
                <a:sym typeface="Aileron Bold"/>
              </a:rPr>
              <a:t>app layer</a:t>
            </a:r>
          </a:p>
        </p:txBody>
      </p:sp>
      <p:sp>
        <p:nvSpPr>
          <p:cNvPr id="11" name="TextBox 11"/>
          <p:cNvSpPr txBox="1"/>
          <p:nvPr/>
        </p:nvSpPr>
        <p:spPr>
          <a:xfrm>
            <a:off x="2451322" y="8363380"/>
            <a:ext cx="1130125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protectapiwebACL</a:t>
            </a:r>
          </a:p>
        </p:txBody>
      </p:sp>
      <p:sp>
        <p:nvSpPr>
          <p:cNvPr id="12" name="TextBox 12"/>
          <p:cNvSpPr txBox="1"/>
          <p:nvPr/>
        </p:nvSpPr>
        <p:spPr>
          <a:xfrm>
            <a:off x="17418537" y="9324975"/>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328813" y="-3634257"/>
            <a:ext cx="3537063" cy="9253676"/>
            <a:chOff x="0" y="0"/>
            <a:chExt cx="931572" cy="2437182"/>
          </a:xfrm>
        </p:grpSpPr>
        <p:sp>
          <p:nvSpPr>
            <p:cNvPr id="3" name="Freeform 3"/>
            <p:cNvSpPr/>
            <p:nvPr/>
          </p:nvSpPr>
          <p:spPr>
            <a:xfrm>
              <a:off x="0" y="0"/>
              <a:ext cx="931572" cy="2437182"/>
            </a:xfrm>
            <a:custGeom>
              <a:avLst/>
              <a:gdLst/>
              <a:ahLst/>
              <a:cxnLst/>
              <a:rect l="l" t="t" r="r" b="b"/>
              <a:pathLst>
                <a:path w="931572" h="243718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1">
              <a:gsLst>
                <a:gs pos="0">
                  <a:srgbClr val="398DFA">
                    <a:alpha val="50000"/>
                  </a:srgbClr>
                </a:gs>
                <a:gs pos="50000">
                  <a:srgbClr val="0151B8">
                    <a:alpha val="12000"/>
                  </a:srgbClr>
                </a:gs>
                <a:gs pos="100000">
                  <a:srgbClr val="0151B8">
                    <a:alpha val="0"/>
                  </a:srgbClr>
                </a:gs>
              </a:gsLst>
              <a:lin ang="0"/>
            </a:gradFill>
          </p:spPr>
        </p:sp>
        <p:sp>
          <p:nvSpPr>
            <p:cNvPr id="4" name="TextBox 4"/>
            <p:cNvSpPr txBox="1"/>
            <p:nvPr/>
          </p:nvSpPr>
          <p:spPr>
            <a:xfrm>
              <a:off x="0" y="-38100"/>
              <a:ext cx="931572" cy="24752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419734" y="2096715"/>
            <a:ext cx="1233326" cy="664397"/>
          </a:xfrm>
          <a:custGeom>
            <a:avLst/>
            <a:gdLst/>
            <a:ahLst/>
            <a:cxnLst/>
            <a:rect l="l" t="t" r="r" b="b"/>
            <a:pathLst>
              <a:path w="1233326" h="664397">
                <a:moveTo>
                  <a:pt x="0" y="0"/>
                </a:moveTo>
                <a:lnTo>
                  <a:pt x="1233326" y="0"/>
                </a:lnTo>
                <a:lnTo>
                  <a:pt x="1233326" y="664397"/>
                </a:lnTo>
                <a:lnTo>
                  <a:pt x="0" y="664397"/>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grpSp>
        <p:nvGrpSpPr>
          <p:cNvPr id="6" name="Group 6"/>
          <p:cNvGrpSpPr/>
          <p:nvPr/>
        </p:nvGrpSpPr>
        <p:grpSpPr>
          <a:xfrm>
            <a:off x="804439" y="390498"/>
            <a:ext cx="18898664" cy="1378030"/>
            <a:chOff x="0" y="0"/>
            <a:chExt cx="4977426" cy="362938"/>
          </a:xfrm>
        </p:grpSpPr>
        <p:sp>
          <p:nvSpPr>
            <p:cNvPr id="7" name="Freeform 7"/>
            <p:cNvSpPr/>
            <p:nvPr/>
          </p:nvSpPr>
          <p:spPr>
            <a:xfrm>
              <a:off x="0" y="0"/>
              <a:ext cx="4977426" cy="362938"/>
            </a:xfrm>
            <a:custGeom>
              <a:avLst/>
              <a:gdLst/>
              <a:ahLst/>
              <a:cxnLst/>
              <a:rect l="l" t="t" r="r" b="b"/>
              <a:pathLst>
                <a:path w="4977426" h="362938">
                  <a:moveTo>
                    <a:pt x="27037" y="0"/>
                  </a:moveTo>
                  <a:lnTo>
                    <a:pt x="4950389" y="0"/>
                  </a:lnTo>
                  <a:cubicBezTo>
                    <a:pt x="4965321" y="0"/>
                    <a:pt x="4977426" y="12105"/>
                    <a:pt x="4977426" y="27037"/>
                  </a:cubicBezTo>
                  <a:lnTo>
                    <a:pt x="4977426" y="335901"/>
                  </a:lnTo>
                  <a:cubicBezTo>
                    <a:pt x="4977426" y="350833"/>
                    <a:pt x="4965321" y="362938"/>
                    <a:pt x="4950389" y="362938"/>
                  </a:cubicBezTo>
                  <a:lnTo>
                    <a:pt x="27037" y="362938"/>
                  </a:lnTo>
                  <a:cubicBezTo>
                    <a:pt x="12105" y="362938"/>
                    <a:pt x="0" y="350833"/>
                    <a:pt x="0" y="335901"/>
                  </a:cubicBezTo>
                  <a:lnTo>
                    <a:pt x="0" y="27037"/>
                  </a:lnTo>
                  <a:cubicBezTo>
                    <a:pt x="0" y="12105"/>
                    <a:pt x="12105" y="0"/>
                    <a:pt x="27037" y="0"/>
                  </a:cubicBezTo>
                  <a:close/>
                </a:path>
              </a:pathLst>
            </a:custGeom>
            <a:solidFill>
              <a:srgbClr val="0453B9"/>
            </a:solidFill>
          </p:spPr>
        </p:sp>
        <p:sp>
          <p:nvSpPr>
            <p:cNvPr id="8" name="TextBox 8"/>
            <p:cNvSpPr txBox="1"/>
            <p:nvPr/>
          </p:nvSpPr>
          <p:spPr>
            <a:xfrm>
              <a:off x="0" y="-57150"/>
              <a:ext cx="4977426" cy="420088"/>
            </a:xfrm>
            <a:prstGeom prst="rect">
              <a:avLst/>
            </a:prstGeom>
          </p:spPr>
          <p:txBody>
            <a:bodyPr lIns="50800" tIns="50800" rIns="50800" bIns="50800" rtlCol="0" anchor="ctr"/>
            <a:lstStyle/>
            <a:p>
              <a:pPr algn="ctr">
                <a:lnSpc>
                  <a:spcPts val="2735"/>
                </a:lnSpc>
              </a:pPr>
              <a:endParaRPr/>
            </a:p>
          </p:txBody>
        </p:sp>
      </p:grpSp>
      <p:sp>
        <p:nvSpPr>
          <p:cNvPr id="9" name="Freeform 9"/>
          <p:cNvSpPr/>
          <p:nvPr/>
        </p:nvSpPr>
        <p:spPr>
          <a:xfrm>
            <a:off x="3131995" y="3879205"/>
            <a:ext cx="11301259" cy="3432757"/>
          </a:xfrm>
          <a:custGeom>
            <a:avLst/>
            <a:gdLst/>
            <a:ahLst/>
            <a:cxnLst/>
            <a:rect l="l" t="t" r="r" b="b"/>
            <a:pathLst>
              <a:path w="11301259" h="3432757">
                <a:moveTo>
                  <a:pt x="0" y="0"/>
                </a:moveTo>
                <a:lnTo>
                  <a:pt x="11301259" y="0"/>
                </a:lnTo>
                <a:lnTo>
                  <a:pt x="11301259" y="3432758"/>
                </a:lnTo>
                <a:lnTo>
                  <a:pt x="0" y="3432758"/>
                </a:lnTo>
                <a:lnTo>
                  <a:pt x="0" y="0"/>
                </a:lnTo>
                <a:close/>
              </a:path>
            </a:pathLst>
          </a:custGeom>
          <a:blipFill>
            <a:blip r:embed="rId4"/>
            <a:stretch>
              <a:fillRect/>
            </a:stretch>
          </a:blipFill>
        </p:spPr>
      </p:sp>
      <p:sp>
        <p:nvSpPr>
          <p:cNvPr id="10" name="TextBox 10"/>
          <p:cNvSpPr txBox="1"/>
          <p:nvPr/>
        </p:nvSpPr>
        <p:spPr>
          <a:xfrm>
            <a:off x="2451322" y="686200"/>
            <a:ext cx="10898537" cy="746621"/>
          </a:xfrm>
          <a:prstGeom prst="rect">
            <a:avLst/>
          </a:prstGeom>
        </p:spPr>
        <p:txBody>
          <a:bodyPr lIns="0" tIns="0" rIns="0" bIns="0" rtlCol="0" anchor="t">
            <a:spAutoFit/>
          </a:bodyPr>
          <a:lstStyle/>
          <a:p>
            <a:pPr algn="l">
              <a:lnSpc>
                <a:spcPts val="5839"/>
              </a:lnSpc>
            </a:pPr>
            <a:r>
              <a:rPr lang="en-US" sz="5078" b="1">
                <a:solidFill>
                  <a:srgbClr val="FFFFFF"/>
                </a:solidFill>
                <a:latin typeface="Aileron Bold"/>
                <a:ea typeface="Aileron Bold"/>
                <a:cs typeface="Aileron Bold"/>
                <a:sym typeface="Aileron Bold"/>
              </a:rPr>
              <a:t>app layer</a:t>
            </a:r>
          </a:p>
        </p:txBody>
      </p:sp>
      <p:sp>
        <p:nvSpPr>
          <p:cNvPr id="11" name="TextBox 11"/>
          <p:cNvSpPr txBox="1"/>
          <p:nvPr/>
        </p:nvSpPr>
        <p:spPr>
          <a:xfrm>
            <a:off x="2451322" y="8363380"/>
            <a:ext cx="1130125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protectapiwebACL with rate limiting rule</a:t>
            </a:r>
          </a:p>
        </p:txBody>
      </p:sp>
      <p:sp>
        <p:nvSpPr>
          <p:cNvPr id="12" name="TextBox 12"/>
          <p:cNvSpPr txBox="1"/>
          <p:nvPr/>
        </p:nvSpPr>
        <p:spPr>
          <a:xfrm>
            <a:off x="17514154" y="9172575"/>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328813" y="-3634257"/>
            <a:ext cx="3537063" cy="9253676"/>
            <a:chOff x="0" y="0"/>
            <a:chExt cx="931572" cy="2437182"/>
          </a:xfrm>
        </p:grpSpPr>
        <p:sp>
          <p:nvSpPr>
            <p:cNvPr id="3" name="Freeform 3"/>
            <p:cNvSpPr/>
            <p:nvPr/>
          </p:nvSpPr>
          <p:spPr>
            <a:xfrm>
              <a:off x="0" y="0"/>
              <a:ext cx="931572" cy="2437182"/>
            </a:xfrm>
            <a:custGeom>
              <a:avLst/>
              <a:gdLst/>
              <a:ahLst/>
              <a:cxnLst/>
              <a:rect l="l" t="t" r="r" b="b"/>
              <a:pathLst>
                <a:path w="931572" h="243718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1">
              <a:gsLst>
                <a:gs pos="0">
                  <a:srgbClr val="398DFA">
                    <a:alpha val="50000"/>
                  </a:srgbClr>
                </a:gs>
                <a:gs pos="50000">
                  <a:srgbClr val="0151B8">
                    <a:alpha val="12000"/>
                  </a:srgbClr>
                </a:gs>
                <a:gs pos="100000">
                  <a:srgbClr val="0151B8">
                    <a:alpha val="0"/>
                  </a:srgbClr>
                </a:gs>
              </a:gsLst>
              <a:lin ang="0"/>
            </a:gradFill>
          </p:spPr>
        </p:sp>
        <p:sp>
          <p:nvSpPr>
            <p:cNvPr id="4" name="TextBox 4"/>
            <p:cNvSpPr txBox="1"/>
            <p:nvPr/>
          </p:nvSpPr>
          <p:spPr>
            <a:xfrm>
              <a:off x="0" y="-38100"/>
              <a:ext cx="931572" cy="24752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419734" y="2096715"/>
            <a:ext cx="1233326" cy="664397"/>
          </a:xfrm>
          <a:custGeom>
            <a:avLst/>
            <a:gdLst/>
            <a:ahLst/>
            <a:cxnLst/>
            <a:rect l="l" t="t" r="r" b="b"/>
            <a:pathLst>
              <a:path w="1233326" h="664397">
                <a:moveTo>
                  <a:pt x="0" y="0"/>
                </a:moveTo>
                <a:lnTo>
                  <a:pt x="1233326" y="0"/>
                </a:lnTo>
                <a:lnTo>
                  <a:pt x="1233326" y="664397"/>
                </a:lnTo>
                <a:lnTo>
                  <a:pt x="0" y="664397"/>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grpSp>
        <p:nvGrpSpPr>
          <p:cNvPr id="6" name="Group 6"/>
          <p:cNvGrpSpPr/>
          <p:nvPr/>
        </p:nvGrpSpPr>
        <p:grpSpPr>
          <a:xfrm>
            <a:off x="804439" y="390498"/>
            <a:ext cx="18898664" cy="1378030"/>
            <a:chOff x="0" y="0"/>
            <a:chExt cx="4977426" cy="362938"/>
          </a:xfrm>
        </p:grpSpPr>
        <p:sp>
          <p:nvSpPr>
            <p:cNvPr id="7" name="Freeform 7"/>
            <p:cNvSpPr/>
            <p:nvPr/>
          </p:nvSpPr>
          <p:spPr>
            <a:xfrm>
              <a:off x="0" y="0"/>
              <a:ext cx="4977426" cy="362938"/>
            </a:xfrm>
            <a:custGeom>
              <a:avLst/>
              <a:gdLst/>
              <a:ahLst/>
              <a:cxnLst/>
              <a:rect l="l" t="t" r="r" b="b"/>
              <a:pathLst>
                <a:path w="4977426" h="362938">
                  <a:moveTo>
                    <a:pt x="27037" y="0"/>
                  </a:moveTo>
                  <a:lnTo>
                    <a:pt x="4950389" y="0"/>
                  </a:lnTo>
                  <a:cubicBezTo>
                    <a:pt x="4965321" y="0"/>
                    <a:pt x="4977426" y="12105"/>
                    <a:pt x="4977426" y="27037"/>
                  </a:cubicBezTo>
                  <a:lnTo>
                    <a:pt x="4977426" y="335901"/>
                  </a:lnTo>
                  <a:cubicBezTo>
                    <a:pt x="4977426" y="350833"/>
                    <a:pt x="4965321" y="362938"/>
                    <a:pt x="4950389" y="362938"/>
                  </a:cubicBezTo>
                  <a:lnTo>
                    <a:pt x="27037" y="362938"/>
                  </a:lnTo>
                  <a:cubicBezTo>
                    <a:pt x="12105" y="362938"/>
                    <a:pt x="0" y="350833"/>
                    <a:pt x="0" y="335901"/>
                  </a:cubicBezTo>
                  <a:lnTo>
                    <a:pt x="0" y="27037"/>
                  </a:lnTo>
                  <a:cubicBezTo>
                    <a:pt x="0" y="12105"/>
                    <a:pt x="12105" y="0"/>
                    <a:pt x="27037" y="0"/>
                  </a:cubicBezTo>
                  <a:close/>
                </a:path>
              </a:pathLst>
            </a:custGeom>
            <a:solidFill>
              <a:srgbClr val="0453B9"/>
            </a:solidFill>
          </p:spPr>
        </p:sp>
        <p:sp>
          <p:nvSpPr>
            <p:cNvPr id="8" name="TextBox 8"/>
            <p:cNvSpPr txBox="1"/>
            <p:nvPr/>
          </p:nvSpPr>
          <p:spPr>
            <a:xfrm>
              <a:off x="0" y="-57150"/>
              <a:ext cx="4977426" cy="420088"/>
            </a:xfrm>
            <a:prstGeom prst="rect">
              <a:avLst/>
            </a:prstGeom>
          </p:spPr>
          <p:txBody>
            <a:bodyPr lIns="50800" tIns="50800" rIns="50800" bIns="50800" rtlCol="0" anchor="ctr"/>
            <a:lstStyle/>
            <a:p>
              <a:pPr algn="ctr">
                <a:lnSpc>
                  <a:spcPts val="2735"/>
                </a:lnSpc>
              </a:pPr>
              <a:endParaRPr/>
            </a:p>
          </p:txBody>
        </p:sp>
      </p:grpSp>
      <p:sp>
        <p:nvSpPr>
          <p:cNvPr id="9" name="Freeform 9"/>
          <p:cNvSpPr/>
          <p:nvPr/>
        </p:nvSpPr>
        <p:spPr>
          <a:xfrm>
            <a:off x="2048599" y="2428914"/>
            <a:ext cx="11301259" cy="5212706"/>
          </a:xfrm>
          <a:custGeom>
            <a:avLst/>
            <a:gdLst/>
            <a:ahLst/>
            <a:cxnLst/>
            <a:rect l="l" t="t" r="r" b="b"/>
            <a:pathLst>
              <a:path w="11301259" h="5212706">
                <a:moveTo>
                  <a:pt x="0" y="0"/>
                </a:moveTo>
                <a:lnTo>
                  <a:pt x="11301259" y="0"/>
                </a:lnTo>
                <a:lnTo>
                  <a:pt x="11301259" y="5212706"/>
                </a:lnTo>
                <a:lnTo>
                  <a:pt x="0" y="5212706"/>
                </a:lnTo>
                <a:lnTo>
                  <a:pt x="0" y="0"/>
                </a:lnTo>
                <a:close/>
              </a:path>
            </a:pathLst>
          </a:custGeom>
          <a:blipFill>
            <a:blip r:embed="rId4"/>
            <a:stretch>
              <a:fillRect/>
            </a:stretch>
          </a:blipFill>
        </p:spPr>
      </p:sp>
      <p:sp>
        <p:nvSpPr>
          <p:cNvPr id="10" name="TextBox 10"/>
          <p:cNvSpPr txBox="1"/>
          <p:nvPr/>
        </p:nvSpPr>
        <p:spPr>
          <a:xfrm>
            <a:off x="2451322" y="686200"/>
            <a:ext cx="10898537" cy="746621"/>
          </a:xfrm>
          <a:prstGeom prst="rect">
            <a:avLst/>
          </a:prstGeom>
        </p:spPr>
        <p:txBody>
          <a:bodyPr lIns="0" tIns="0" rIns="0" bIns="0" rtlCol="0" anchor="t">
            <a:spAutoFit/>
          </a:bodyPr>
          <a:lstStyle/>
          <a:p>
            <a:pPr algn="l">
              <a:lnSpc>
                <a:spcPts val="5839"/>
              </a:lnSpc>
            </a:pPr>
            <a:r>
              <a:rPr lang="en-US" sz="5078" b="1">
                <a:solidFill>
                  <a:srgbClr val="FFFFFF"/>
                </a:solidFill>
                <a:latin typeface="Aileron Bold"/>
                <a:ea typeface="Aileron Bold"/>
                <a:cs typeface="Aileron Bold"/>
                <a:sym typeface="Aileron Bold"/>
              </a:rPr>
              <a:t>app layer</a:t>
            </a:r>
          </a:p>
        </p:txBody>
      </p:sp>
      <p:sp>
        <p:nvSpPr>
          <p:cNvPr id="11" name="TextBox 11"/>
          <p:cNvSpPr txBox="1"/>
          <p:nvPr/>
        </p:nvSpPr>
        <p:spPr>
          <a:xfrm>
            <a:off x="2048599" y="8021910"/>
            <a:ext cx="1130125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lambda to process requests</a:t>
            </a:r>
          </a:p>
        </p:txBody>
      </p:sp>
      <p:sp>
        <p:nvSpPr>
          <p:cNvPr id="12" name="TextBox 12"/>
          <p:cNvSpPr txBox="1"/>
          <p:nvPr/>
        </p:nvSpPr>
        <p:spPr>
          <a:xfrm>
            <a:off x="17266137" y="9172575"/>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328813" y="-3634257"/>
            <a:ext cx="3537063" cy="9253676"/>
            <a:chOff x="0" y="0"/>
            <a:chExt cx="931572" cy="2437182"/>
          </a:xfrm>
        </p:grpSpPr>
        <p:sp>
          <p:nvSpPr>
            <p:cNvPr id="3" name="Freeform 3"/>
            <p:cNvSpPr/>
            <p:nvPr/>
          </p:nvSpPr>
          <p:spPr>
            <a:xfrm>
              <a:off x="0" y="0"/>
              <a:ext cx="931572" cy="2437182"/>
            </a:xfrm>
            <a:custGeom>
              <a:avLst/>
              <a:gdLst/>
              <a:ahLst/>
              <a:cxnLst/>
              <a:rect l="l" t="t" r="r" b="b"/>
              <a:pathLst>
                <a:path w="931572" h="243718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1">
              <a:gsLst>
                <a:gs pos="0">
                  <a:srgbClr val="398DFA">
                    <a:alpha val="50000"/>
                  </a:srgbClr>
                </a:gs>
                <a:gs pos="50000">
                  <a:srgbClr val="0151B8">
                    <a:alpha val="12000"/>
                  </a:srgbClr>
                </a:gs>
                <a:gs pos="100000">
                  <a:srgbClr val="0151B8">
                    <a:alpha val="0"/>
                  </a:srgbClr>
                </a:gs>
              </a:gsLst>
              <a:lin ang="0"/>
            </a:gradFill>
          </p:spPr>
        </p:sp>
        <p:sp>
          <p:nvSpPr>
            <p:cNvPr id="4" name="TextBox 4"/>
            <p:cNvSpPr txBox="1"/>
            <p:nvPr/>
          </p:nvSpPr>
          <p:spPr>
            <a:xfrm>
              <a:off x="0" y="-38100"/>
              <a:ext cx="931572" cy="24752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419734" y="2096715"/>
            <a:ext cx="1233326" cy="664397"/>
          </a:xfrm>
          <a:custGeom>
            <a:avLst/>
            <a:gdLst/>
            <a:ahLst/>
            <a:cxnLst/>
            <a:rect l="l" t="t" r="r" b="b"/>
            <a:pathLst>
              <a:path w="1233326" h="664397">
                <a:moveTo>
                  <a:pt x="0" y="0"/>
                </a:moveTo>
                <a:lnTo>
                  <a:pt x="1233326" y="0"/>
                </a:lnTo>
                <a:lnTo>
                  <a:pt x="1233326" y="664397"/>
                </a:lnTo>
                <a:lnTo>
                  <a:pt x="0" y="664397"/>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grpSp>
        <p:nvGrpSpPr>
          <p:cNvPr id="6" name="Group 6"/>
          <p:cNvGrpSpPr/>
          <p:nvPr/>
        </p:nvGrpSpPr>
        <p:grpSpPr>
          <a:xfrm>
            <a:off x="804439" y="390498"/>
            <a:ext cx="18898664" cy="1378030"/>
            <a:chOff x="0" y="0"/>
            <a:chExt cx="4977426" cy="362938"/>
          </a:xfrm>
        </p:grpSpPr>
        <p:sp>
          <p:nvSpPr>
            <p:cNvPr id="7" name="Freeform 7"/>
            <p:cNvSpPr/>
            <p:nvPr/>
          </p:nvSpPr>
          <p:spPr>
            <a:xfrm>
              <a:off x="0" y="0"/>
              <a:ext cx="4977426" cy="362938"/>
            </a:xfrm>
            <a:custGeom>
              <a:avLst/>
              <a:gdLst/>
              <a:ahLst/>
              <a:cxnLst/>
              <a:rect l="l" t="t" r="r" b="b"/>
              <a:pathLst>
                <a:path w="4977426" h="362938">
                  <a:moveTo>
                    <a:pt x="27037" y="0"/>
                  </a:moveTo>
                  <a:lnTo>
                    <a:pt x="4950389" y="0"/>
                  </a:lnTo>
                  <a:cubicBezTo>
                    <a:pt x="4965321" y="0"/>
                    <a:pt x="4977426" y="12105"/>
                    <a:pt x="4977426" y="27037"/>
                  </a:cubicBezTo>
                  <a:lnTo>
                    <a:pt x="4977426" y="335901"/>
                  </a:lnTo>
                  <a:cubicBezTo>
                    <a:pt x="4977426" y="350833"/>
                    <a:pt x="4965321" y="362938"/>
                    <a:pt x="4950389" y="362938"/>
                  </a:cubicBezTo>
                  <a:lnTo>
                    <a:pt x="27037" y="362938"/>
                  </a:lnTo>
                  <a:cubicBezTo>
                    <a:pt x="12105" y="362938"/>
                    <a:pt x="0" y="350833"/>
                    <a:pt x="0" y="335901"/>
                  </a:cubicBezTo>
                  <a:lnTo>
                    <a:pt x="0" y="27037"/>
                  </a:lnTo>
                  <a:cubicBezTo>
                    <a:pt x="0" y="12105"/>
                    <a:pt x="12105" y="0"/>
                    <a:pt x="27037" y="0"/>
                  </a:cubicBezTo>
                  <a:close/>
                </a:path>
              </a:pathLst>
            </a:custGeom>
            <a:solidFill>
              <a:srgbClr val="0453B9"/>
            </a:solidFill>
          </p:spPr>
        </p:sp>
        <p:sp>
          <p:nvSpPr>
            <p:cNvPr id="8" name="TextBox 8"/>
            <p:cNvSpPr txBox="1"/>
            <p:nvPr/>
          </p:nvSpPr>
          <p:spPr>
            <a:xfrm>
              <a:off x="0" y="-57150"/>
              <a:ext cx="4977426" cy="420088"/>
            </a:xfrm>
            <a:prstGeom prst="rect">
              <a:avLst/>
            </a:prstGeom>
          </p:spPr>
          <p:txBody>
            <a:bodyPr lIns="50800" tIns="50800" rIns="50800" bIns="50800" rtlCol="0" anchor="ctr"/>
            <a:lstStyle/>
            <a:p>
              <a:pPr algn="ctr">
                <a:lnSpc>
                  <a:spcPts val="2735"/>
                </a:lnSpc>
              </a:pPr>
              <a:endParaRPr/>
            </a:p>
          </p:txBody>
        </p:sp>
      </p:grpSp>
      <p:sp>
        <p:nvSpPr>
          <p:cNvPr id="9" name="Freeform 9"/>
          <p:cNvSpPr/>
          <p:nvPr/>
        </p:nvSpPr>
        <p:spPr>
          <a:xfrm>
            <a:off x="2963353" y="4400672"/>
            <a:ext cx="11301259" cy="2048353"/>
          </a:xfrm>
          <a:custGeom>
            <a:avLst/>
            <a:gdLst/>
            <a:ahLst/>
            <a:cxnLst/>
            <a:rect l="l" t="t" r="r" b="b"/>
            <a:pathLst>
              <a:path w="11301259" h="2048353">
                <a:moveTo>
                  <a:pt x="0" y="0"/>
                </a:moveTo>
                <a:lnTo>
                  <a:pt x="11301259" y="0"/>
                </a:lnTo>
                <a:lnTo>
                  <a:pt x="11301259" y="2048353"/>
                </a:lnTo>
                <a:lnTo>
                  <a:pt x="0" y="2048353"/>
                </a:lnTo>
                <a:lnTo>
                  <a:pt x="0" y="0"/>
                </a:lnTo>
                <a:close/>
              </a:path>
            </a:pathLst>
          </a:custGeom>
          <a:blipFill>
            <a:blip r:embed="rId4"/>
            <a:stretch>
              <a:fillRect/>
            </a:stretch>
          </a:blipFill>
        </p:spPr>
      </p:sp>
      <p:sp>
        <p:nvSpPr>
          <p:cNvPr id="10" name="TextBox 10"/>
          <p:cNvSpPr txBox="1"/>
          <p:nvPr/>
        </p:nvSpPr>
        <p:spPr>
          <a:xfrm>
            <a:off x="2451322" y="686200"/>
            <a:ext cx="10898537" cy="746621"/>
          </a:xfrm>
          <a:prstGeom prst="rect">
            <a:avLst/>
          </a:prstGeom>
        </p:spPr>
        <p:txBody>
          <a:bodyPr lIns="0" tIns="0" rIns="0" bIns="0" rtlCol="0" anchor="t">
            <a:spAutoFit/>
          </a:bodyPr>
          <a:lstStyle/>
          <a:p>
            <a:pPr algn="l">
              <a:lnSpc>
                <a:spcPts val="5839"/>
              </a:lnSpc>
            </a:pPr>
            <a:r>
              <a:rPr lang="en-US" sz="5078" b="1">
                <a:solidFill>
                  <a:srgbClr val="FFFFFF"/>
                </a:solidFill>
                <a:latin typeface="Aileron Bold"/>
                <a:ea typeface="Aileron Bold"/>
                <a:cs typeface="Aileron Bold"/>
                <a:sym typeface="Aileron Bold"/>
              </a:rPr>
              <a:t>app layer</a:t>
            </a:r>
          </a:p>
        </p:txBody>
      </p:sp>
      <p:sp>
        <p:nvSpPr>
          <p:cNvPr id="11" name="TextBox 11"/>
          <p:cNvSpPr txBox="1"/>
          <p:nvPr/>
        </p:nvSpPr>
        <p:spPr>
          <a:xfrm>
            <a:off x="2699075" y="6913692"/>
            <a:ext cx="1130125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iam role with least privilege for lambda</a:t>
            </a:r>
          </a:p>
        </p:txBody>
      </p:sp>
      <p:sp>
        <p:nvSpPr>
          <p:cNvPr id="12" name="TextBox 12"/>
          <p:cNvSpPr txBox="1"/>
          <p:nvPr/>
        </p:nvSpPr>
        <p:spPr>
          <a:xfrm>
            <a:off x="17266137" y="9481052"/>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328813" y="-3634257"/>
            <a:ext cx="3537063" cy="9253676"/>
            <a:chOff x="0" y="0"/>
            <a:chExt cx="931572" cy="2437182"/>
          </a:xfrm>
        </p:grpSpPr>
        <p:sp>
          <p:nvSpPr>
            <p:cNvPr id="3" name="Freeform 3"/>
            <p:cNvSpPr/>
            <p:nvPr/>
          </p:nvSpPr>
          <p:spPr>
            <a:xfrm>
              <a:off x="0" y="0"/>
              <a:ext cx="931572" cy="2437182"/>
            </a:xfrm>
            <a:custGeom>
              <a:avLst/>
              <a:gdLst/>
              <a:ahLst/>
              <a:cxnLst/>
              <a:rect l="l" t="t" r="r" b="b"/>
              <a:pathLst>
                <a:path w="931572" h="243718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1">
              <a:gsLst>
                <a:gs pos="0">
                  <a:srgbClr val="398DFA">
                    <a:alpha val="50000"/>
                  </a:srgbClr>
                </a:gs>
                <a:gs pos="50000">
                  <a:srgbClr val="0151B8">
                    <a:alpha val="12000"/>
                  </a:srgbClr>
                </a:gs>
                <a:gs pos="100000">
                  <a:srgbClr val="0151B8">
                    <a:alpha val="0"/>
                  </a:srgbClr>
                </a:gs>
              </a:gsLst>
              <a:lin ang="0"/>
            </a:gradFill>
          </p:spPr>
        </p:sp>
        <p:sp>
          <p:nvSpPr>
            <p:cNvPr id="4" name="TextBox 4"/>
            <p:cNvSpPr txBox="1"/>
            <p:nvPr/>
          </p:nvSpPr>
          <p:spPr>
            <a:xfrm>
              <a:off x="0" y="-38100"/>
              <a:ext cx="931572" cy="24752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419734" y="2096715"/>
            <a:ext cx="1233326" cy="664397"/>
          </a:xfrm>
          <a:custGeom>
            <a:avLst/>
            <a:gdLst/>
            <a:ahLst/>
            <a:cxnLst/>
            <a:rect l="l" t="t" r="r" b="b"/>
            <a:pathLst>
              <a:path w="1233326" h="664397">
                <a:moveTo>
                  <a:pt x="0" y="0"/>
                </a:moveTo>
                <a:lnTo>
                  <a:pt x="1233326" y="0"/>
                </a:lnTo>
                <a:lnTo>
                  <a:pt x="1233326" y="664397"/>
                </a:lnTo>
                <a:lnTo>
                  <a:pt x="0" y="664397"/>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grpSp>
        <p:nvGrpSpPr>
          <p:cNvPr id="6" name="Group 6"/>
          <p:cNvGrpSpPr/>
          <p:nvPr/>
        </p:nvGrpSpPr>
        <p:grpSpPr>
          <a:xfrm>
            <a:off x="804439" y="390498"/>
            <a:ext cx="18898664" cy="1378030"/>
            <a:chOff x="0" y="0"/>
            <a:chExt cx="4977426" cy="362938"/>
          </a:xfrm>
        </p:grpSpPr>
        <p:sp>
          <p:nvSpPr>
            <p:cNvPr id="7" name="Freeform 7"/>
            <p:cNvSpPr/>
            <p:nvPr/>
          </p:nvSpPr>
          <p:spPr>
            <a:xfrm>
              <a:off x="0" y="0"/>
              <a:ext cx="4977426" cy="362938"/>
            </a:xfrm>
            <a:custGeom>
              <a:avLst/>
              <a:gdLst/>
              <a:ahLst/>
              <a:cxnLst/>
              <a:rect l="l" t="t" r="r" b="b"/>
              <a:pathLst>
                <a:path w="4977426" h="362938">
                  <a:moveTo>
                    <a:pt x="27037" y="0"/>
                  </a:moveTo>
                  <a:lnTo>
                    <a:pt x="4950389" y="0"/>
                  </a:lnTo>
                  <a:cubicBezTo>
                    <a:pt x="4965321" y="0"/>
                    <a:pt x="4977426" y="12105"/>
                    <a:pt x="4977426" y="27037"/>
                  </a:cubicBezTo>
                  <a:lnTo>
                    <a:pt x="4977426" y="335901"/>
                  </a:lnTo>
                  <a:cubicBezTo>
                    <a:pt x="4977426" y="350833"/>
                    <a:pt x="4965321" y="362938"/>
                    <a:pt x="4950389" y="362938"/>
                  </a:cubicBezTo>
                  <a:lnTo>
                    <a:pt x="27037" y="362938"/>
                  </a:lnTo>
                  <a:cubicBezTo>
                    <a:pt x="12105" y="362938"/>
                    <a:pt x="0" y="350833"/>
                    <a:pt x="0" y="335901"/>
                  </a:cubicBezTo>
                  <a:lnTo>
                    <a:pt x="0" y="27037"/>
                  </a:lnTo>
                  <a:cubicBezTo>
                    <a:pt x="0" y="12105"/>
                    <a:pt x="12105" y="0"/>
                    <a:pt x="27037" y="0"/>
                  </a:cubicBezTo>
                  <a:close/>
                </a:path>
              </a:pathLst>
            </a:custGeom>
            <a:solidFill>
              <a:srgbClr val="0453B9"/>
            </a:solidFill>
          </p:spPr>
        </p:sp>
        <p:sp>
          <p:nvSpPr>
            <p:cNvPr id="8" name="TextBox 8"/>
            <p:cNvSpPr txBox="1"/>
            <p:nvPr/>
          </p:nvSpPr>
          <p:spPr>
            <a:xfrm>
              <a:off x="0" y="-57150"/>
              <a:ext cx="4977426" cy="420088"/>
            </a:xfrm>
            <a:prstGeom prst="rect">
              <a:avLst/>
            </a:prstGeom>
          </p:spPr>
          <p:txBody>
            <a:bodyPr lIns="50800" tIns="50800" rIns="50800" bIns="50800" rtlCol="0" anchor="ctr"/>
            <a:lstStyle/>
            <a:p>
              <a:pPr algn="ctr">
                <a:lnSpc>
                  <a:spcPts val="2735"/>
                </a:lnSpc>
              </a:pPr>
              <a:endParaRPr/>
            </a:p>
          </p:txBody>
        </p:sp>
      </p:grpSp>
      <p:sp>
        <p:nvSpPr>
          <p:cNvPr id="9" name="Freeform 9"/>
          <p:cNvSpPr/>
          <p:nvPr/>
        </p:nvSpPr>
        <p:spPr>
          <a:xfrm>
            <a:off x="2723166" y="2249115"/>
            <a:ext cx="11301259" cy="2641669"/>
          </a:xfrm>
          <a:custGeom>
            <a:avLst/>
            <a:gdLst/>
            <a:ahLst/>
            <a:cxnLst/>
            <a:rect l="l" t="t" r="r" b="b"/>
            <a:pathLst>
              <a:path w="11301259" h="2641669">
                <a:moveTo>
                  <a:pt x="0" y="0"/>
                </a:moveTo>
                <a:lnTo>
                  <a:pt x="11301259" y="0"/>
                </a:lnTo>
                <a:lnTo>
                  <a:pt x="11301259" y="2641670"/>
                </a:lnTo>
                <a:lnTo>
                  <a:pt x="0" y="2641670"/>
                </a:lnTo>
                <a:lnTo>
                  <a:pt x="0" y="0"/>
                </a:lnTo>
                <a:close/>
              </a:path>
            </a:pathLst>
          </a:custGeom>
          <a:blipFill>
            <a:blip r:embed="rId4"/>
            <a:stretch>
              <a:fillRect/>
            </a:stretch>
          </a:blipFill>
        </p:spPr>
      </p:sp>
      <p:sp>
        <p:nvSpPr>
          <p:cNvPr id="10" name="Freeform 10"/>
          <p:cNvSpPr/>
          <p:nvPr/>
        </p:nvSpPr>
        <p:spPr>
          <a:xfrm>
            <a:off x="3541554" y="5705158"/>
            <a:ext cx="9090647" cy="4011248"/>
          </a:xfrm>
          <a:custGeom>
            <a:avLst/>
            <a:gdLst/>
            <a:ahLst/>
            <a:cxnLst/>
            <a:rect l="l" t="t" r="r" b="b"/>
            <a:pathLst>
              <a:path w="9090647" h="4011248">
                <a:moveTo>
                  <a:pt x="0" y="0"/>
                </a:moveTo>
                <a:lnTo>
                  <a:pt x="9090647" y="0"/>
                </a:lnTo>
                <a:lnTo>
                  <a:pt x="9090647" y="4011248"/>
                </a:lnTo>
                <a:lnTo>
                  <a:pt x="0" y="4011248"/>
                </a:lnTo>
                <a:lnTo>
                  <a:pt x="0" y="0"/>
                </a:lnTo>
                <a:close/>
              </a:path>
            </a:pathLst>
          </a:custGeom>
          <a:blipFill>
            <a:blip r:embed="rId5"/>
            <a:stretch>
              <a:fillRect/>
            </a:stretch>
          </a:blipFill>
        </p:spPr>
      </p:sp>
      <p:sp>
        <p:nvSpPr>
          <p:cNvPr id="11" name="TextBox 11"/>
          <p:cNvSpPr txBox="1"/>
          <p:nvPr/>
        </p:nvSpPr>
        <p:spPr>
          <a:xfrm>
            <a:off x="2451322" y="686200"/>
            <a:ext cx="10898537" cy="746621"/>
          </a:xfrm>
          <a:prstGeom prst="rect">
            <a:avLst/>
          </a:prstGeom>
        </p:spPr>
        <p:txBody>
          <a:bodyPr lIns="0" tIns="0" rIns="0" bIns="0" rtlCol="0" anchor="t">
            <a:spAutoFit/>
          </a:bodyPr>
          <a:lstStyle/>
          <a:p>
            <a:pPr algn="l">
              <a:lnSpc>
                <a:spcPts val="5839"/>
              </a:lnSpc>
            </a:pPr>
            <a:r>
              <a:rPr lang="en-US" sz="5078" b="1">
                <a:solidFill>
                  <a:srgbClr val="FFFFFF"/>
                </a:solidFill>
                <a:latin typeface="Aileron Bold"/>
                <a:ea typeface="Aileron Bold"/>
                <a:cs typeface="Aileron Bold"/>
                <a:sym typeface="Aileron Bold"/>
              </a:rPr>
              <a:t>data layer</a:t>
            </a:r>
          </a:p>
        </p:txBody>
      </p:sp>
      <p:sp>
        <p:nvSpPr>
          <p:cNvPr id="12" name="TextBox 12"/>
          <p:cNvSpPr txBox="1"/>
          <p:nvPr/>
        </p:nvSpPr>
        <p:spPr>
          <a:xfrm>
            <a:off x="2436248" y="1668725"/>
            <a:ext cx="1130125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create RDS database</a:t>
            </a:r>
          </a:p>
        </p:txBody>
      </p:sp>
      <p:sp>
        <p:nvSpPr>
          <p:cNvPr id="13" name="TextBox 13"/>
          <p:cNvSpPr txBox="1"/>
          <p:nvPr/>
        </p:nvSpPr>
        <p:spPr>
          <a:xfrm>
            <a:off x="2249960" y="4819967"/>
            <a:ext cx="1130125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in db private subnet group</a:t>
            </a:r>
          </a:p>
        </p:txBody>
      </p:sp>
      <p:sp>
        <p:nvSpPr>
          <p:cNvPr id="14" name="TextBox 14"/>
          <p:cNvSpPr txBox="1"/>
          <p:nvPr/>
        </p:nvSpPr>
        <p:spPr>
          <a:xfrm>
            <a:off x="17514154" y="9386336"/>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7267" y="6459004"/>
            <a:ext cx="234433" cy="168792"/>
          </a:xfrm>
          <a:custGeom>
            <a:avLst/>
            <a:gdLst/>
            <a:ahLst/>
            <a:cxnLst/>
            <a:rect l="l" t="t" r="r" b="b"/>
            <a:pathLst>
              <a:path w="234433" h="168792">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97267" y="7006654"/>
            <a:ext cx="234433" cy="168792"/>
          </a:xfrm>
          <a:custGeom>
            <a:avLst/>
            <a:gdLst/>
            <a:ahLst/>
            <a:cxnLst/>
            <a:rect l="l" t="t" r="r" b="b"/>
            <a:pathLst>
              <a:path w="234433" h="168792">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497267" y="8096911"/>
            <a:ext cx="234433" cy="168792"/>
          </a:xfrm>
          <a:custGeom>
            <a:avLst/>
            <a:gdLst/>
            <a:ahLst/>
            <a:cxnLst/>
            <a:rect l="l" t="t" r="r" b="b"/>
            <a:pathLst>
              <a:path w="234433" h="168792">
                <a:moveTo>
                  <a:pt x="0" y="0"/>
                </a:moveTo>
                <a:lnTo>
                  <a:pt x="234434" y="0"/>
                </a:lnTo>
                <a:lnTo>
                  <a:pt x="234434" y="168793"/>
                </a:lnTo>
                <a:lnTo>
                  <a:pt x="0" y="16879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5" name="Group 5"/>
          <p:cNvGrpSpPr/>
          <p:nvPr/>
        </p:nvGrpSpPr>
        <p:grpSpPr>
          <a:xfrm>
            <a:off x="16979895" y="0"/>
            <a:ext cx="1365255" cy="10287000"/>
            <a:chOff x="0" y="0"/>
            <a:chExt cx="359573" cy="2709333"/>
          </a:xfrm>
        </p:grpSpPr>
        <p:sp>
          <p:nvSpPr>
            <p:cNvPr id="6" name="Freeform 6"/>
            <p:cNvSpPr/>
            <p:nvPr/>
          </p:nvSpPr>
          <p:spPr>
            <a:xfrm>
              <a:off x="0" y="0"/>
              <a:ext cx="359573" cy="2709333"/>
            </a:xfrm>
            <a:custGeom>
              <a:avLst/>
              <a:gdLst/>
              <a:ahLst/>
              <a:cxnLst/>
              <a:rect l="l" t="t" r="r" b="b"/>
              <a:pathLst>
                <a:path w="359573" h="2709333">
                  <a:moveTo>
                    <a:pt x="0" y="0"/>
                  </a:moveTo>
                  <a:lnTo>
                    <a:pt x="359573" y="0"/>
                  </a:lnTo>
                  <a:lnTo>
                    <a:pt x="359573" y="2709333"/>
                  </a:lnTo>
                  <a:lnTo>
                    <a:pt x="0" y="2709333"/>
                  </a:lnTo>
                  <a:close/>
                </a:path>
              </a:pathLst>
            </a:custGeom>
            <a:gradFill rotWithShape="1">
              <a:gsLst>
                <a:gs pos="0">
                  <a:srgbClr val="0453B9">
                    <a:alpha val="100000"/>
                  </a:srgbClr>
                </a:gs>
                <a:gs pos="100000">
                  <a:srgbClr val="3881DF">
                    <a:alpha val="100000"/>
                  </a:srgbClr>
                </a:gs>
              </a:gsLst>
              <a:lin ang="2700000"/>
            </a:gradFill>
          </p:spPr>
        </p:sp>
        <p:sp>
          <p:nvSpPr>
            <p:cNvPr id="7" name="TextBox 7"/>
            <p:cNvSpPr txBox="1"/>
            <p:nvPr/>
          </p:nvSpPr>
          <p:spPr>
            <a:xfrm>
              <a:off x="0" y="-57150"/>
              <a:ext cx="359573" cy="2766483"/>
            </a:xfrm>
            <a:prstGeom prst="rect">
              <a:avLst/>
            </a:prstGeom>
          </p:spPr>
          <p:txBody>
            <a:bodyPr lIns="50800" tIns="50800" rIns="50800" bIns="50800" rtlCol="0" anchor="ctr"/>
            <a:lstStyle/>
            <a:p>
              <a:pPr algn="ctr">
                <a:lnSpc>
                  <a:spcPts val="2735"/>
                </a:lnSpc>
              </a:pPr>
              <a:endParaRPr/>
            </a:p>
          </p:txBody>
        </p:sp>
      </p:grpSp>
      <p:grpSp>
        <p:nvGrpSpPr>
          <p:cNvPr id="8" name="Group 8"/>
          <p:cNvGrpSpPr/>
          <p:nvPr/>
        </p:nvGrpSpPr>
        <p:grpSpPr>
          <a:xfrm>
            <a:off x="12106182" y="742617"/>
            <a:ext cx="4408521" cy="440852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FFFFFF">
                    <a:alpha val="24000"/>
                  </a:srgbClr>
                </a:gs>
                <a:gs pos="100000">
                  <a:srgbClr val="0151B8">
                    <a:alpha val="0"/>
                  </a:srgbClr>
                </a:gs>
              </a:gsLst>
              <a:lin ang="0"/>
            </a:gradFill>
          </p:spPr>
        </p:sp>
        <p:sp>
          <p:nvSpPr>
            <p:cNvPr id="10" name="TextBox 10"/>
            <p:cNvSpPr txBox="1"/>
            <p:nvPr/>
          </p:nvSpPr>
          <p:spPr>
            <a:xfrm>
              <a:off x="76200" y="38100"/>
              <a:ext cx="660400" cy="698500"/>
            </a:xfrm>
            <a:prstGeom prst="rect">
              <a:avLst/>
            </a:prstGeom>
          </p:spPr>
          <p:txBody>
            <a:bodyPr lIns="31086" tIns="31086" rIns="31086" bIns="31086" rtlCol="0" anchor="ctr"/>
            <a:lstStyle/>
            <a:p>
              <a:pPr algn="ctr">
                <a:lnSpc>
                  <a:spcPts val="2659"/>
                </a:lnSpc>
              </a:pPr>
              <a:endParaRPr/>
            </a:p>
          </p:txBody>
        </p:sp>
      </p:grpSp>
      <p:grpSp>
        <p:nvGrpSpPr>
          <p:cNvPr id="11" name="Group 11"/>
          <p:cNvGrpSpPr/>
          <p:nvPr/>
        </p:nvGrpSpPr>
        <p:grpSpPr>
          <a:xfrm>
            <a:off x="12378746" y="1015180"/>
            <a:ext cx="3863394" cy="386339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0162" r="-19650"/>
              </a:stretch>
            </a:blipFill>
            <a:ln w="123825" cap="sq">
              <a:solidFill>
                <a:srgbClr val="FFFFFF"/>
              </a:solidFill>
              <a:prstDash val="solid"/>
              <a:miter/>
            </a:ln>
          </p:spPr>
        </p:sp>
      </p:grpSp>
      <p:grpSp>
        <p:nvGrpSpPr>
          <p:cNvPr id="13" name="Group 13"/>
          <p:cNvGrpSpPr/>
          <p:nvPr/>
        </p:nvGrpSpPr>
        <p:grpSpPr>
          <a:xfrm>
            <a:off x="12106182" y="5135862"/>
            <a:ext cx="4408521" cy="440852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FFFFFF">
                    <a:alpha val="24000"/>
                  </a:srgbClr>
                </a:gs>
                <a:gs pos="100000">
                  <a:srgbClr val="0151B8">
                    <a:alpha val="0"/>
                  </a:srgbClr>
                </a:gs>
              </a:gsLst>
              <a:lin ang="0"/>
            </a:gradFill>
          </p:spPr>
        </p:sp>
        <p:sp>
          <p:nvSpPr>
            <p:cNvPr id="15" name="TextBox 15"/>
            <p:cNvSpPr txBox="1"/>
            <p:nvPr/>
          </p:nvSpPr>
          <p:spPr>
            <a:xfrm>
              <a:off x="76200" y="38100"/>
              <a:ext cx="660400" cy="698500"/>
            </a:xfrm>
            <a:prstGeom prst="rect">
              <a:avLst/>
            </a:prstGeom>
          </p:spPr>
          <p:txBody>
            <a:bodyPr lIns="31086" tIns="31086" rIns="31086" bIns="31086" rtlCol="0" anchor="ctr"/>
            <a:lstStyle/>
            <a:p>
              <a:pPr algn="ctr">
                <a:lnSpc>
                  <a:spcPts val="2659"/>
                </a:lnSpc>
              </a:pPr>
              <a:endParaRPr/>
            </a:p>
          </p:txBody>
        </p:sp>
      </p:grpSp>
      <p:grpSp>
        <p:nvGrpSpPr>
          <p:cNvPr id="16" name="Group 16"/>
          <p:cNvGrpSpPr/>
          <p:nvPr/>
        </p:nvGrpSpPr>
        <p:grpSpPr>
          <a:xfrm>
            <a:off x="12378746" y="5408425"/>
            <a:ext cx="3863394" cy="386339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43816" r="-6277"/>
              </a:stretch>
            </a:blipFill>
            <a:ln w="123825" cap="sq">
              <a:solidFill>
                <a:srgbClr val="FFFFFF"/>
              </a:solidFill>
              <a:prstDash val="solid"/>
              <a:miter/>
            </a:ln>
          </p:spPr>
        </p:sp>
      </p:grpSp>
      <p:sp>
        <p:nvSpPr>
          <p:cNvPr id="18" name="TextBox 18"/>
          <p:cNvSpPr txBox="1"/>
          <p:nvPr/>
        </p:nvSpPr>
        <p:spPr>
          <a:xfrm>
            <a:off x="1411367" y="1614053"/>
            <a:ext cx="7358388" cy="945536"/>
          </a:xfrm>
          <a:prstGeom prst="rect">
            <a:avLst/>
          </a:prstGeom>
        </p:spPr>
        <p:txBody>
          <a:bodyPr lIns="0" tIns="0" rIns="0" bIns="0" rtlCol="0" anchor="t">
            <a:spAutoFit/>
          </a:bodyPr>
          <a:lstStyle/>
          <a:p>
            <a:pPr algn="l">
              <a:lnSpc>
                <a:spcPts val="7363"/>
              </a:lnSpc>
            </a:pPr>
            <a:r>
              <a:rPr lang="en-US" sz="6403" b="1">
                <a:solidFill>
                  <a:srgbClr val="5271FF"/>
                </a:solidFill>
                <a:latin typeface="Aileron Bold"/>
                <a:ea typeface="Aileron Bold"/>
                <a:cs typeface="Aileron Bold"/>
                <a:sym typeface="Aileron Bold"/>
              </a:rPr>
              <a:t>SOMMAIRE</a:t>
            </a:r>
          </a:p>
        </p:txBody>
      </p:sp>
      <p:sp>
        <p:nvSpPr>
          <p:cNvPr id="19" name="TextBox 19"/>
          <p:cNvSpPr txBox="1"/>
          <p:nvPr/>
        </p:nvSpPr>
        <p:spPr>
          <a:xfrm>
            <a:off x="2500294" y="3205784"/>
            <a:ext cx="10128915" cy="633475"/>
          </a:xfrm>
          <a:prstGeom prst="rect">
            <a:avLst/>
          </a:prstGeom>
        </p:spPr>
        <p:txBody>
          <a:bodyPr lIns="0" tIns="0" rIns="0" bIns="0" rtlCol="0" anchor="t">
            <a:spAutoFit/>
          </a:bodyPr>
          <a:lstStyle/>
          <a:p>
            <a:pPr marL="768614" lvl="1" indent="-384307" algn="l">
              <a:lnSpc>
                <a:spcPts val="4984"/>
              </a:lnSpc>
              <a:spcBef>
                <a:spcPct val="0"/>
              </a:spcBef>
              <a:buFont typeface="Arial"/>
              <a:buChar char="•"/>
            </a:pPr>
            <a:r>
              <a:rPr lang="en-US" sz="3560" b="1">
                <a:solidFill>
                  <a:srgbClr val="000000"/>
                </a:solidFill>
                <a:latin typeface="Poppins Semi-Bold"/>
                <a:ea typeface="Poppins Semi-Bold"/>
                <a:cs typeface="Poppins Semi-Bold"/>
                <a:sym typeface="Poppins Semi-Bold"/>
              </a:rPr>
              <a:t>CONTEXTE GENERAL</a:t>
            </a:r>
          </a:p>
        </p:txBody>
      </p:sp>
      <p:sp>
        <p:nvSpPr>
          <p:cNvPr id="20" name="Freeform 20"/>
          <p:cNvSpPr/>
          <p:nvPr/>
        </p:nvSpPr>
        <p:spPr>
          <a:xfrm rot="-5400000">
            <a:off x="17057377" y="4822637"/>
            <a:ext cx="1191242" cy="641726"/>
          </a:xfrm>
          <a:custGeom>
            <a:avLst/>
            <a:gdLst/>
            <a:ahLst/>
            <a:cxnLst/>
            <a:rect l="l" t="t" r="r" b="b"/>
            <a:pathLst>
              <a:path w="1191242" h="641726">
                <a:moveTo>
                  <a:pt x="0" y="0"/>
                </a:moveTo>
                <a:lnTo>
                  <a:pt x="1191242" y="0"/>
                </a:lnTo>
                <a:lnTo>
                  <a:pt x="1191242" y="641726"/>
                </a:lnTo>
                <a:lnTo>
                  <a:pt x="0" y="641726"/>
                </a:lnTo>
                <a:lnTo>
                  <a:pt x="0" y="0"/>
                </a:lnTo>
                <a:close/>
              </a:path>
            </a:pathLst>
          </a:custGeom>
          <a:blipFill>
            <a:blip r:embed="rId6">
              <a:extLst>
                <a:ext uri="{96DAC541-7B7A-43D3-8B79-37D633B846F1}">
                  <asvg:svgBlip xmlns:asvg="http://schemas.microsoft.com/office/drawing/2016/SVG/main" xmlns="" r:embed="rId7"/>
                </a:ext>
              </a:extLst>
            </a:blip>
            <a:stretch>
              <a:fillRect b="-85630"/>
            </a:stretch>
          </a:blipFill>
        </p:spPr>
      </p:sp>
      <p:grpSp>
        <p:nvGrpSpPr>
          <p:cNvPr id="21" name="Group 21"/>
          <p:cNvGrpSpPr/>
          <p:nvPr/>
        </p:nvGrpSpPr>
        <p:grpSpPr>
          <a:xfrm>
            <a:off x="6404501" y="9720110"/>
            <a:ext cx="7020469" cy="1076631"/>
            <a:chOff x="0" y="0"/>
            <a:chExt cx="1849012" cy="283557"/>
          </a:xfrm>
        </p:grpSpPr>
        <p:sp>
          <p:nvSpPr>
            <p:cNvPr id="22" name="Freeform 22"/>
            <p:cNvSpPr/>
            <p:nvPr/>
          </p:nvSpPr>
          <p:spPr>
            <a:xfrm>
              <a:off x="0" y="0"/>
              <a:ext cx="1849012" cy="283557"/>
            </a:xfrm>
            <a:custGeom>
              <a:avLst/>
              <a:gdLst/>
              <a:ahLst/>
              <a:cxnLst/>
              <a:rect l="l" t="t" r="r" b="b"/>
              <a:pathLst>
                <a:path w="1849012" h="283557">
                  <a:moveTo>
                    <a:pt x="110276" y="0"/>
                  </a:moveTo>
                  <a:lnTo>
                    <a:pt x="1738736" y="0"/>
                  </a:lnTo>
                  <a:cubicBezTo>
                    <a:pt x="1767983" y="0"/>
                    <a:pt x="1796032" y="11618"/>
                    <a:pt x="1816713" y="32299"/>
                  </a:cubicBezTo>
                  <a:cubicBezTo>
                    <a:pt x="1837394" y="52980"/>
                    <a:pt x="1849012" y="81029"/>
                    <a:pt x="1849012" y="110276"/>
                  </a:cubicBezTo>
                  <a:lnTo>
                    <a:pt x="1849012" y="173281"/>
                  </a:lnTo>
                  <a:cubicBezTo>
                    <a:pt x="1849012" y="234185"/>
                    <a:pt x="1799640" y="283557"/>
                    <a:pt x="1738736" y="283557"/>
                  </a:cubicBezTo>
                  <a:lnTo>
                    <a:pt x="110276" y="283557"/>
                  </a:lnTo>
                  <a:cubicBezTo>
                    <a:pt x="81029" y="283557"/>
                    <a:pt x="52980" y="271939"/>
                    <a:pt x="32299" y="251258"/>
                  </a:cubicBezTo>
                  <a:cubicBezTo>
                    <a:pt x="11618" y="230577"/>
                    <a:pt x="0" y="202528"/>
                    <a:pt x="0" y="173281"/>
                  </a:cubicBezTo>
                  <a:lnTo>
                    <a:pt x="0" y="110276"/>
                  </a:lnTo>
                  <a:cubicBezTo>
                    <a:pt x="0" y="81029"/>
                    <a:pt x="11618" y="52980"/>
                    <a:pt x="32299" y="32299"/>
                  </a:cubicBezTo>
                  <a:cubicBezTo>
                    <a:pt x="52980" y="11618"/>
                    <a:pt x="81029" y="0"/>
                    <a:pt x="110276"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23" name="TextBox 23"/>
            <p:cNvSpPr txBox="1"/>
            <p:nvPr/>
          </p:nvSpPr>
          <p:spPr>
            <a:xfrm>
              <a:off x="0" y="-38100"/>
              <a:ext cx="1849012" cy="321657"/>
            </a:xfrm>
            <a:prstGeom prst="rect">
              <a:avLst/>
            </a:prstGeom>
          </p:spPr>
          <p:txBody>
            <a:bodyPr lIns="50800" tIns="50800" rIns="50800" bIns="50800" rtlCol="0" anchor="ctr"/>
            <a:lstStyle/>
            <a:p>
              <a:pPr algn="ctr">
                <a:lnSpc>
                  <a:spcPts val="2659"/>
                </a:lnSpc>
                <a:spcBef>
                  <a:spcPct val="0"/>
                </a:spcBef>
              </a:pPr>
              <a:endParaRPr/>
            </a:p>
          </p:txBody>
        </p:sp>
      </p:grpSp>
      <p:sp>
        <p:nvSpPr>
          <p:cNvPr id="24" name="Freeform 24"/>
          <p:cNvSpPr/>
          <p:nvPr/>
        </p:nvSpPr>
        <p:spPr>
          <a:xfrm>
            <a:off x="1454241" y="9501622"/>
            <a:ext cx="1046053" cy="563513"/>
          </a:xfrm>
          <a:custGeom>
            <a:avLst/>
            <a:gdLst/>
            <a:ahLst/>
            <a:cxnLst/>
            <a:rect l="l" t="t" r="r" b="b"/>
            <a:pathLst>
              <a:path w="1046053" h="563513">
                <a:moveTo>
                  <a:pt x="0" y="0"/>
                </a:moveTo>
                <a:lnTo>
                  <a:pt x="1046053" y="0"/>
                </a:lnTo>
                <a:lnTo>
                  <a:pt x="1046053" y="563512"/>
                </a:lnTo>
                <a:lnTo>
                  <a:pt x="0" y="563512"/>
                </a:lnTo>
                <a:lnTo>
                  <a:pt x="0" y="0"/>
                </a:lnTo>
                <a:close/>
              </a:path>
            </a:pathLst>
          </a:custGeom>
          <a:blipFill>
            <a:blip r:embed="rId8">
              <a:extLst>
                <a:ext uri="{96DAC541-7B7A-43D3-8B79-37D633B846F1}">
                  <asvg:svgBlip xmlns:asvg="http://schemas.microsoft.com/office/drawing/2016/SVG/main" xmlns="" r:embed="rId9"/>
                </a:ext>
              </a:extLst>
            </a:blip>
            <a:stretch>
              <a:fillRect b="-85630"/>
            </a:stretch>
          </a:blipFill>
        </p:spPr>
      </p:sp>
      <p:sp>
        <p:nvSpPr>
          <p:cNvPr id="25" name="TextBox 25"/>
          <p:cNvSpPr txBox="1"/>
          <p:nvPr/>
        </p:nvSpPr>
        <p:spPr>
          <a:xfrm>
            <a:off x="823519" y="2894587"/>
            <a:ext cx="1581929" cy="944672"/>
          </a:xfrm>
          <a:prstGeom prst="rect">
            <a:avLst/>
          </a:prstGeom>
        </p:spPr>
        <p:txBody>
          <a:bodyPr lIns="0" tIns="0" rIns="0" bIns="0" rtlCol="0" anchor="t">
            <a:spAutoFit/>
          </a:bodyPr>
          <a:lstStyle/>
          <a:p>
            <a:pPr algn="ctr">
              <a:lnSpc>
                <a:spcPts val="8071"/>
              </a:lnSpc>
            </a:pPr>
            <a:r>
              <a:rPr lang="en-US" sz="4862" b="1">
                <a:solidFill>
                  <a:srgbClr val="5271FF"/>
                </a:solidFill>
                <a:latin typeface="Open Sauce Bold"/>
                <a:ea typeface="Open Sauce Bold"/>
                <a:cs typeface="Open Sauce Bold"/>
                <a:sym typeface="Open Sauce Bold"/>
              </a:rPr>
              <a:t>01</a:t>
            </a:r>
          </a:p>
        </p:txBody>
      </p:sp>
      <p:sp>
        <p:nvSpPr>
          <p:cNvPr id="26" name="TextBox 26"/>
          <p:cNvSpPr txBox="1"/>
          <p:nvPr/>
        </p:nvSpPr>
        <p:spPr>
          <a:xfrm>
            <a:off x="2500294" y="4199887"/>
            <a:ext cx="10128915" cy="1262125"/>
          </a:xfrm>
          <a:prstGeom prst="rect">
            <a:avLst/>
          </a:prstGeom>
        </p:spPr>
        <p:txBody>
          <a:bodyPr lIns="0" tIns="0" rIns="0" bIns="0" rtlCol="0" anchor="t">
            <a:spAutoFit/>
          </a:bodyPr>
          <a:lstStyle/>
          <a:p>
            <a:pPr marL="768614" lvl="1" indent="-384307" algn="l">
              <a:lnSpc>
                <a:spcPts val="4984"/>
              </a:lnSpc>
              <a:spcBef>
                <a:spcPct val="0"/>
              </a:spcBef>
              <a:buFont typeface="Arial"/>
              <a:buChar char="•"/>
            </a:pPr>
            <a:r>
              <a:rPr lang="en-US" sz="3560" b="1">
                <a:solidFill>
                  <a:srgbClr val="000000"/>
                </a:solidFill>
                <a:latin typeface="Poppins Semi-Bold"/>
                <a:ea typeface="Poppins Semi-Bold"/>
                <a:cs typeface="Poppins Semi-Bold"/>
                <a:sym typeface="Poppins Semi-Bold"/>
              </a:rPr>
              <a:t>Exigences fonctionnelles &amp; non fonctionnelles de TrackHealth Pro</a:t>
            </a:r>
          </a:p>
        </p:txBody>
      </p:sp>
      <p:sp>
        <p:nvSpPr>
          <p:cNvPr id="27" name="TextBox 27"/>
          <p:cNvSpPr txBox="1"/>
          <p:nvPr/>
        </p:nvSpPr>
        <p:spPr>
          <a:xfrm>
            <a:off x="2500294" y="5795625"/>
            <a:ext cx="10128915" cy="633475"/>
          </a:xfrm>
          <a:prstGeom prst="rect">
            <a:avLst/>
          </a:prstGeom>
        </p:spPr>
        <p:txBody>
          <a:bodyPr lIns="0" tIns="0" rIns="0" bIns="0" rtlCol="0" anchor="t">
            <a:spAutoFit/>
          </a:bodyPr>
          <a:lstStyle/>
          <a:p>
            <a:pPr marL="768614" lvl="1" indent="-384307" algn="l">
              <a:lnSpc>
                <a:spcPts val="4984"/>
              </a:lnSpc>
              <a:spcBef>
                <a:spcPct val="0"/>
              </a:spcBef>
              <a:buFont typeface="Arial"/>
              <a:buChar char="•"/>
            </a:pPr>
            <a:r>
              <a:rPr lang="en-US" sz="3560" b="1">
                <a:solidFill>
                  <a:srgbClr val="000000"/>
                </a:solidFill>
                <a:latin typeface="Poppins Semi-Bold"/>
                <a:ea typeface="Poppins Semi-Bold"/>
                <a:cs typeface="Poppins Semi-Bold"/>
                <a:sym typeface="Poppins Semi-Bold"/>
              </a:rPr>
              <a:t>ISO 27001 Risk Assessment</a:t>
            </a:r>
          </a:p>
        </p:txBody>
      </p:sp>
      <p:sp>
        <p:nvSpPr>
          <p:cNvPr id="28" name="TextBox 28"/>
          <p:cNvSpPr txBox="1"/>
          <p:nvPr/>
        </p:nvSpPr>
        <p:spPr>
          <a:xfrm>
            <a:off x="2500294" y="6911404"/>
            <a:ext cx="10128915" cy="633475"/>
          </a:xfrm>
          <a:prstGeom prst="rect">
            <a:avLst/>
          </a:prstGeom>
        </p:spPr>
        <p:txBody>
          <a:bodyPr lIns="0" tIns="0" rIns="0" bIns="0" rtlCol="0" anchor="t">
            <a:spAutoFit/>
          </a:bodyPr>
          <a:lstStyle/>
          <a:p>
            <a:pPr marL="768614" lvl="1" indent="-384307" algn="l">
              <a:lnSpc>
                <a:spcPts val="4984"/>
              </a:lnSpc>
              <a:spcBef>
                <a:spcPct val="0"/>
              </a:spcBef>
              <a:buFont typeface="Arial"/>
              <a:buChar char="•"/>
            </a:pPr>
            <a:r>
              <a:rPr lang="en-US" sz="3560" b="1">
                <a:solidFill>
                  <a:srgbClr val="000000"/>
                </a:solidFill>
                <a:latin typeface="Poppins Semi-Bold"/>
                <a:ea typeface="Poppins Semi-Bold"/>
                <a:cs typeface="Poppins Semi-Bold"/>
                <a:sym typeface="Poppins Semi-Bold"/>
              </a:rPr>
              <a:t>ARCHITECTURE PROPOSEE</a:t>
            </a:r>
          </a:p>
        </p:txBody>
      </p:sp>
      <p:sp>
        <p:nvSpPr>
          <p:cNvPr id="29" name="TextBox 29"/>
          <p:cNvSpPr txBox="1"/>
          <p:nvPr/>
        </p:nvSpPr>
        <p:spPr>
          <a:xfrm>
            <a:off x="2500294" y="8001661"/>
            <a:ext cx="10128915" cy="633475"/>
          </a:xfrm>
          <a:prstGeom prst="rect">
            <a:avLst/>
          </a:prstGeom>
        </p:spPr>
        <p:txBody>
          <a:bodyPr lIns="0" tIns="0" rIns="0" bIns="0" rtlCol="0" anchor="t">
            <a:spAutoFit/>
          </a:bodyPr>
          <a:lstStyle/>
          <a:p>
            <a:pPr marL="768614" lvl="1" indent="-384307" algn="l">
              <a:lnSpc>
                <a:spcPts val="4984"/>
              </a:lnSpc>
              <a:spcBef>
                <a:spcPct val="0"/>
              </a:spcBef>
              <a:buFont typeface="Arial"/>
              <a:buChar char="•"/>
            </a:pPr>
            <a:r>
              <a:rPr lang="en-US" sz="3560" b="1">
                <a:solidFill>
                  <a:srgbClr val="000000"/>
                </a:solidFill>
                <a:latin typeface="Poppins Semi-Bold"/>
                <a:ea typeface="Poppins Semi-Bold"/>
                <a:cs typeface="Poppins Semi-Bold"/>
                <a:sym typeface="Poppins Semi-Bold"/>
              </a:rPr>
              <a:t>IMPLEMENTATION SUR AWS</a:t>
            </a:r>
          </a:p>
        </p:txBody>
      </p:sp>
      <p:sp>
        <p:nvSpPr>
          <p:cNvPr id="30" name="TextBox 30"/>
          <p:cNvSpPr txBox="1"/>
          <p:nvPr/>
        </p:nvSpPr>
        <p:spPr>
          <a:xfrm>
            <a:off x="823519" y="4085587"/>
            <a:ext cx="1581929" cy="944672"/>
          </a:xfrm>
          <a:prstGeom prst="rect">
            <a:avLst/>
          </a:prstGeom>
        </p:spPr>
        <p:txBody>
          <a:bodyPr lIns="0" tIns="0" rIns="0" bIns="0" rtlCol="0" anchor="t">
            <a:spAutoFit/>
          </a:bodyPr>
          <a:lstStyle/>
          <a:p>
            <a:pPr algn="ctr">
              <a:lnSpc>
                <a:spcPts val="8071"/>
              </a:lnSpc>
            </a:pPr>
            <a:r>
              <a:rPr lang="en-US" sz="4862" b="1">
                <a:solidFill>
                  <a:srgbClr val="5271FF"/>
                </a:solidFill>
                <a:latin typeface="Open Sauce Bold"/>
                <a:ea typeface="Open Sauce Bold"/>
                <a:cs typeface="Open Sauce Bold"/>
                <a:sym typeface="Open Sauce Bold"/>
              </a:rPr>
              <a:t>02</a:t>
            </a:r>
          </a:p>
        </p:txBody>
      </p:sp>
      <p:sp>
        <p:nvSpPr>
          <p:cNvPr id="31" name="TextBox 31"/>
          <p:cNvSpPr txBox="1"/>
          <p:nvPr/>
        </p:nvSpPr>
        <p:spPr>
          <a:xfrm>
            <a:off x="826758" y="5598728"/>
            <a:ext cx="1581929" cy="944672"/>
          </a:xfrm>
          <a:prstGeom prst="rect">
            <a:avLst/>
          </a:prstGeom>
        </p:spPr>
        <p:txBody>
          <a:bodyPr lIns="0" tIns="0" rIns="0" bIns="0" rtlCol="0" anchor="t">
            <a:spAutoFit/>
          </a:bodyPr>
          <a:lstStyle/>
          <a:p>
            <a:pPr algn="ctr">
              <a:lnSpc>
                <a:spcPts val="8071"/>
              </a:lnSpc>
            </a:pPr>
            <a:r>
              <a:rPr lang="en-US" sz="4862" b="1">
                <a:solidFill>
                  <a:srgbClr val="5271FF"/>
                </a:solidFill>
                <a:latin typeface="Open Sauce Bold"/>
                <a:ea typeface="Open Sauce Bold"/>
                <a:cs typeface="Open Sauce Bold"/>
                <a:sym typeface="Open Sauce Bold"/>
              </a:rPr>
              <a:t>03</a:t>
            </a:r>
          </a:p>
        </p:txBody>
      </p:sp>
      <p:sp>
        <p:nvSpPr>
          <p:cNvPr id="32" name="TextBox 32"/>
          <p:cNvSpPr txBox="1"/>
          <p:nvPr/>
        </p:nvSpPr>
        <p:spPr>
          <a:xfrm>
            <a:off x="918365" y="6797104"/>
            <a:ext cx="1581929" cy="944672"/>
          </a:xfrm>
          <a:prstGeom prst="rect">
            <a:avLst/>
          </a:prstGeom>
        </p:spPr>
        <p:txBody>
          <a:bodyPr lIns="0" tIns="0" rIns="0" bIns="0" rtlCol="0" anchor="t">
            <a:spAutoFit/>
          </a:bodyPr>
          <a:lstStyle/>
          <a:p>
            <a:pPr algn="ctr">
              <a:lnSpc>
                <a:spcPts val="8071"/>
              </a:lnSpc>
            </a:pPr>
            <a:r>
              <a:rPr lang="en-US" sz="4862" b="1">
                <a:solidFill>
                  <a:srgbClr val="5271FF"/>
                </a:solidFill>
                <a:latin typeface="Open Sauce Bold"/>
                <a:ea typeface="Open Sauce Bold"/>
                <a:cs typeface="Open Sauce Bold"/>
                <a:sym typeface="Open Sauce Bold"/>
              </a:rPr>
              <a:t>04</a:t>
            </a:r>
          </a:p>
        </p:txBody>
      </p:sp>
      <p:sp>
        <p:nvSpPr>
          <p:cNvPr id="33" name="TextBox 33"/>
          <p:cNvSpPr txBox="1"/>
          <p:nvPr/>
        </p:nvSpPr>
        <p:spPr>
          <a:xfrm>
            <a:off x="826758" y="7714457"/>
            <a:ext cx="1581929" cy="944672"/>
          </a:xfrm>
          <a:prstGeom prst="rect">
            <a:avLst/>
          </a:prstGeom>
        </p:spPr>
        <p:txBody>
          <a:bodyPr lIns="0" tIns="0" rIns="0" bIns="0" rtlCol="0" anchor="t">
            <a:spAutoFit/>
          </a:bodyPr>
          <a:lstStyle/>
          <a:p>
            <a:pPr algn="ctr">
              <a:lnSpc>
                <a:spcPts val="8071"/>
              </a:lnSpc>
            </a:pPr>
            <a:r>
              <a:rPr lang="en-US" sz="4862" b="1">
                <a:solidFill>
                  <a:srgbClr val="5271FF"/>
                </a:solidFill>
                <a:latin typeface="Open Sauce Bold"/>
                <a:ea typeface="Open Sauce Bold"/>
                <a:cs typeface="Open Sauce Bold"/>
                <a:sym typeface="Open Sauce Bold"/>
              </a:rPr>
              <a:t>05</a:t>
            </a:r>
          </a:p>
        </p:txBody>
      </p:sp>
      <p:sp>
        <p:nvSpPr>
          <p:cNvPr id="34" name="TextBox 34"/>
          <p:cNvSpPr txBox="1"/>
          <p:nvPr/>
        </p:nvSpPr>
        <p:spPr>
          <a:xfrm>
            <a:off x="17662523" y="9208964"/>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328813" y="-3634257"/>
            <a:ext cx="3537063" cy="9253676"/>
            <a:chOff x="0" y="0"/>
            <a:chExt cx="931572" cy="2437182"/>
          </a:xfrm>
        </p:grpSpPr>
        <p:sp>
          <p:nvSpPr>
            <p:cNvPr id="3" name="Freeform 3"/>
            <p:cNvSpPr/>
            <p:nvPr/>
          </p:nvSpPr>
          <p:spPr>
            <a:xfrm>
              <a:off x="0" y="0"/>
              <a:ext cx="931572" cy="2437182"/>
            </a:xfrm>
            <a:custGeom>
              <a:avLst/>
              <a:gdLst/>
              <a:ahLst/>
              <a:cxnLst/>
              <a:rect l="l" t="t" r="r" b="b"/>
              <a:pathLst>
                <a:path w="931572" h="243718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1">
              <a:gsLst>
                <a:gs pos="0">
                  <a:srgbClr val="398DFA">
                    <a:alpha val="50000"/>
                  </a:srgbClr>
                </a:gs>
                <a:gs pos="50000">
                  <a:srgbClr val="0151B8">
                    <a:alpha val="12000"/>
                  </a:srgbClr>
                </a:gs>
                <a:gs pos="100000">
                  <a:srgbClr val="0151B8">
                    <a:alpha val="0"/>
                  </a:srgbClr>
                </a:gs>
              </a:gsLst>
              <a:lin ang="0"/>
            </a:gradFill>
          </p:spPr>
        </p:sp>
        <p:sp>
          <p:nvSpPr>
            <p:cNvPr id="4" name="TextBox 4"/>
            <p:cNvSpPr txBox="1"/>
            <p:nvPr/>
          </p:nvSpPr>
          <p:spPr>
            <a:xfrm>
              <a:off x="0" y="-38100"/>
              <a:ext cx="931572" cy="24752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419734" y="2096715"/>
            <a:ext cx="1233326" cy="664397"/>
          </a:xfrm>
          <a:custGeom>
            <a:avLst/>
            <a:gdLst/>
            <a:ahLst/>
            <a:cxnLst/>
            <a:rect l="l" t="t" r="r" b="b"/>
            <a:pathLst>
              <a:path w="1233326" h="664397">
                <a:moveTo>
                  <a:pt x="0" y="0"/>
                </a:moveTo>
                <a:lnTo>
                  <a:pt x="1233326" y="0"/>
                </a:lnTo>
                <a:lnTo>
                  <a:pt x="1233326" y="664397"/>
                </a:lnTo>
                <a:lnTo>
                  <a:pt x="0" y="664397"/>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grpSp>
        <p:nvGrpSpPr>
          <p:cNvPr id="6" name="Group 6"/>
          <p:cNvGrpSpPr/>
          <p:nvPr/>
        </p:nvGrpSpPr>
        <p:grpSpPr>
          <a:xfrm>
            <a:off x="804439" y="390498"/>
            <a:ext cx="18898664" cy="1378030"/>
            <a:chOff x="0" y="0"/>
            <a:chExt cx="4977426" cy="362938"/>
          </a:xfrm>
        </p:grpSpPr>
        <p:sp>
          <p:nvSpPr>
            <p:cNvPr id="7" name="Freeform 7"/>
            <p:cNvSpPr/>
            <p:nvPr/>
          </p:nvSpPr>
          <p:spPr>
            <a:xfrm>
              <a:off x="0" y="0"/>
              <a:ext cx="4977426" cy="362938"/>
            </a:xfrm>
            <a:custGeom>
              <a:avLst/>
              <a:gdLst/>
              <a:ahLst/>
              <a:cxnLst/>
              <a:rect l="l" t="t" r="r" b="b"/>
              <a:pathLst>
                <a:path w="4977426" h="362938">
                  <a:moveTo>
                    <a:pt x="27037" y="0"/>
                  </a:moveTo>
                  <a:lnTo>
                    <a:pt x="4950389" y="0"/>
                  </a:lnTo>
                  <a:cubicBezTo>
                    <a:pt x="4965321" y="0"/>
                    <a:pt x="4977426" y="12105"/>
                    <a:pt x="4977426" y="27037"/>
                  </a:cubicBezTo>
                  <a:lnTo>
                    <a:pt x="4977426" y="335901"/>
                  </a:lnTo>
                  <a:cubicBezTo>
                    <a:pt x="4977426" y="350833"/>
                    <a:pt x="4965321" y="362938"/>
                    <a:pt x="4950389" y="362938"/>
                  </a:cubicBezTo>
                  <a:lnTo>
                    <a:pt x="27037" y="362938"/>
                  </a:lnTo>
                  <a:cubicBezTo>
                    <a:pt x="12105" y="362938"/>
                    <a:pt x="0" y="350833"/>
                    <a:pt x="0" y="335901"/>
                  </a:cubicBezTo>
                  <a:lnTo>
                    <a:pt x="0" y="27037"/>
                  </a:lnTo>
                  <a:cubicBezTo>
                    <a:pt x="0" y="12105"/>
                    <a:pt x="12105" y="0"/>
                    <a:pt x="27037" y="0"/>
                  </a:cubicBezTo>
                  <a:close/>
                </a:path>
              </a:pathLst>
            </a:custGeom>
            <a:solidFill>
              <a:srgbClr val="0453B9"/>
            </a:solidFill>
          </p:spPr>
        </p:sp>
        <p:sp>
          <p:nvSpPr>
            <p:cNvPr id="8" name="TextBox 8"/>
            <p:cNvSpPr txBox="1"/>
            <p:nvPr/>
          </p:nvSpPr>
          <p:spPr>
            <a:xfrm>
              <a:off x="0" y="-57150"/>
              <a:ext cx="4977426" cy="420088"/>
            </a:xfrm>
            <a:prstGeom prst="rect">
              <a:avLst/>
            </a:prstGeom>
          </p:spPr>
          <p:txBody>
            <a:bodyPr lIns="50800" tIns="50800" rIns="50800" bIns="50800" rtlCol="0" anchor="ctr"/>
            <a:lstStyle/>
            <a:p>
              <a:pPr algn="ctr">
                <a:lnSpc>
                  <a:spcPts val="2735"/>
                </a:lnSpc>
              </a:pPr>
              <a:endParaRPr/>
            </a:p>
          </p:txBody>
        </p:sp>
      </p:grpSp>
      <p:sp>
        <p:nvSpPr>
          <p:cNvPr id="9" name="Freeform 9"/>
          <p:cNvSpPr/>
          <p:nvPr/>
        </p:nvSpPr>
        <p:spPr>
          <a:xfrm>
            <a:off x="2249960" y="2761112"/>
            <a:ext cx="11301259" cy="2415644"/>
          </a:xfrm>
          <a:custGeom>
            <a:avLst/>
            <a:gdLst/>
            <a:ahLst/>
            <a:cxnLst/>
            <a:rect l="l" t="t" r="r" b="b"/>
            <a:pathLst>
              <a:path w="11301259" h="2415644">
                <a:moveTo>
                  <a:pt x="0" y="0"/>
                </a:moveTo>
                <a:lnTo>
                  <a:pt x="11301259" y="0"/>
                </a:lnTo>
                <a:lnTo>
                  <a:pt x="11301259" y="2415644"/>
                </a:lnTo>
                <a:lnTo>
                  <a:pt x="0" y="2415644"/>
                </a:lnTo>
                <a:lnTo>
                  <a:pt x="0" y="0"/>
                </a:lnTo>
                <a:close/>
              </a:path>
            </a:pathLst>
          </a:custGeom>
          <a:blipFill>
            <a:blip r:embed="rId4"/>
            <a:stretch>
              <a:fillRect/>
            </a:stretch>
          </a:blipFill>
        </p:spPr>
      </p:sp>
      <p:sp>
        <p:nvSpPr>
          <p:cNvPr id="10" name="Freeform 10"/>
          <p:cNvSpPr/>
          <p:nvPr/>
        </p:nvSpPr>
        <p:spPr>
          <a:xfrm>
            <a:off x="2451322" y="6694120"/>
            <a:ext cx="11301259" cy="2825315"/>
          </a:xfrm>
          <a:custGeom>
            <a:avLst/>
            <a:gdLst/>
            <a:ahLst/>
            <a:cxnLst/>
            <a:rect l="l" t="t" r="r" b="b"/>
            <a:pathLst>
              <a:path w="11301259" h="2825315">
                <a:moveTo>
                  <a:pt x="0" y="0"/>
                </a:moveTo>
                <a:lnTo>
                  <a:pt x="11301259" y="0"/>
                </a:lnTo>
                <a:lnTo>
                  <a:pt x="11301259" y="2825315"/>
                </a:lnTo>
                <a:lnTo>
                  <a:pt x="0" y="2825315"/>
                </a:lnTo>
                <a:lnTo>
                  <a:pt x="0" y="0"/>
                </a:lnTo>
                <a:close/>
              </a:path>
            </a:pathLst>
          </a:custGeom>
          <a:blipFill>
            <a:blip r:embed="rId5"/>
            <a:stretch>
              <a:fillRect/>
            </a:stretch>
          </a:blipFill>
        </p:spPr>
      </p:sp>
      <p:sp>
        <p:nvSpPr>
          <p:cNvPr id="11" name="TextBox 11"/>
          <p:cNvSpPr txBox="1"/>
          <p:nvPr/>
        </p:nvSpPr>
        <p:spPr>
          <a:xfrm>
            <a:off x="2451322" y="686200"/>
            <a:ext cx="10898537" cy="746621"/>
          </a:xfrm>
          <a:prstGeom prst="rect">
            <a:avLst/>
          </a:prstGeom>
        </p:spPr>
        <p:txBody>
          <a:bodyPr lIns="0" tIns="0" rIns="0" bIns="0" rtlCol="0" anchor="t">
            <a:spAutoFit/>
          </a:bodyPr>
          <a:lstStyle/>
          <a:p>
            <a:pPr algn="l">
              <a:lnSpc>
                <a:spcPts val="5839"/>
              </a:lnSpc>
            </a:pPr>
            <a:r>
              <a:rPr lang="en-US" sz="5078" b="1">
                <a:solidFill>
                  <a:srgbClr val="FFFFFF"/>
                </a:solidFill>
                <a:latin typeface="Aileron Bold"/>
                <a:ea typeface="Aileron Bold"/>
                <a:cs typeface="Aileron Bold"/>
                <a:sym typeface="Aileron Bold"/>
              </a:rPr>
              <a:t>data layer</a:t>
            </a:r>
          </a:p>
        </p:txBody>
      </p:sp>
      <p:sp>
        <p:nvSpPr>
          <p:cNvPr id="12" name="TextBox 12"/>
          <p:cNvSpPr txBox="1"/>
          <p:nvPr/>
        </p:nvSpPr>
        <p:spPr>
          <a:xfrm>
            <a:off x="2451322" y="1941287"/>
            <a:ext cx="1130125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S3 bucket for iot data</a:t>
            </a:r>
          </a:p>
        </p:txBody>
      </p:sp>
      <p:sp>
        <p:nvSpPr>
          <p:cNvPr id="13" name="TextBox 13"/>
          <p:cNvSpPr txBox="1"/>
          <p:nvPr/>
        </p:nvSpPr>
        <p:spPr>
          <a:xfrm>
            <a:off x="2436248" y="5611906"/>
            <a:ext cx="1130125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encrypted with this KMS</a:t>
            </a:r>
          </a:p>
        </p:txBody>
      </p:sp>
      <p:sp>
        <p:nvSpPr>
          <p:cNvPr id="14" name="TextBox 14"/>
          <p:cNvSpPr txBox="1"/>
          <p:nvPr/>
        </p:nvSpPr>
        <p:spPr>
          <a:xfrm>
            <a:off x="17666554" y="9538736"/>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328813" y="-3634257"/>
            <a:ext cx="3537063" cy="9253676"/>
            <a:chOff x="0" y="0"/>
            <a:chExt cx="931572" cy="2437182"/>
          </a:xfrm>
        </p:grpSpPr>
        <p:sp>
          <p:nvSpPr>
            <p:cNvPr id="3" name="Freeform 3"/>
            <p:cNvSpPr/>
            <p:nvPr/>
          </p:nvSpPr>
          <p:spPr>
            <a:xfrm>
              <a:off x="0" y="0"/>
              <a:ext cx="931572" cy="2437182"/>
            </a:xfrm>
            <a:custGeom>
              <a:avLst/>
              <a:gdLst/>
              <a:ahLst/>
              <a:cxnLst/>
              <a:rect l="l" t="t" r="r" b="b"/>
              <a:pathLst>
                <a:path w="931572" h="243718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1">
              <a:gsLst>
                <a:gs pos="0">
                  <a:srgbClr val="398DFA">
                    <a:alpha val="50000"/>
                  </a:srgbClr>
                </a:gs>
                <a:gs pos="50000">
                  <a:srgbClr val="0151B8">
                    <a:alpha val="12000"/>
                  </a:srgbClr>
                </a:gs>
                <a:gs pos="100000">
                  <a:srgbClr val="0151B8">
                    <a:alpha val="0"/>
                  </a:srgbClr>
                </a:gs>
              </a:gsLst>
              <a:lin ang="0"/>
            </a:gradFill>
          </p:spPr>
        </p:sp>
        <p:sp>
          <p:nvSpPr>
            <p:cNvPr id="4" name="TextBox 4"/>
            <p:cNvSpPr txBox="1"/>
            <p:nvPr/>
          </p:nvSpPr>
          <p:spPr>
            <a:xfrm>
              <a:off x="0" y="-38100"/>
              <a:ext cx="931572" cy="24752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419734" y="2096715"/>
            <a:ext cx="1233326" cy="664397"/>
          </a:xfrm>
          <a:custGeom>
            <a:avLst/>
            <a:gdLst/>
            <a:ahLst/>
            <a:cxnLst/>
            <a:rect l="l" t="t" r="r" b="b"/>
            <a:pathLst>
              <a:path w="1233326" h="664397">
                <a:moveTo>
                  <a:pt x="0" y="0"/>
                </a:moveTo>
                <a:lnTo>
                  <a:pt x="1233326" y="0"/>
                </a:lnTo>
                <a:lnTo>
                  <a:pt x="1233326" y="664397"/>
                </a:lnTo>
                <a:lnTo>
                  <a:pt x="0" y="664397"/>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grpSp>
        <p:nvGrpSpPr>
          <p:cNvPr id="6" name="Group 6"/>
          <p:cNvGrpSpPr/>
          <p:nvPr/>
        </p:nvGrpSpPr>
        <p:grpSpPr>
          <a:xfrm>
            <a:off x="804439" y="390498"/>
            <a:ext cx="18898664" cy="1378030"/>
            <a:chOff x="0" y="0"/>
            <a:chExt cx="4977426" cy="362938"/>
          </a:xfrm>
        </p:grpSpPr>
        <p:sp>
          <p:nvSpPr>
            <p:cNvPr id="7" name="Freeform 7"/>
            <p:cNvSpPr/>
            <p:nvPr/>
          </p:nvSpPr>
          <p:spPr>
            <a:xfrm>
              <a:off x="0" y="0"/>
              <a:ext cx="4977426" cy="362938"/>
            </a:xfrm>
            <a:custGeom>
              <a:avLst/>
              <a:gdLst/>
              <a:ahLst/>
              <a:cxnLst/>
              <a:rect l="l" t="t" r="r" b="b"/>
              <a:pathLst>
                <a:path w="4977426" h="362938">
                  <a:moveTo>
                    <a:pt x="27037" y="0"/>
                  </a:moveTo>
                  <a:lnTo>
                    <a:pt x="4950389" y="0"/>
                  </a:lnTo>
                  <a:cubicBezTo>
                    <a:pt x="4965321" y="0"/>
                    <a:pt x="4977426" y="12105"/>
                    <a:pt x="4977426" y="27037"/>
                  </a:cubicBezTo>
                  <a:lnTo>
                    <a:pt x="4977426" y="335901"/>
                  </a:lnTo>
                  <a:cubicBezTo>
                    <a:pt x="4977426" y="350833"/>
                    <a:pt x="4965321" y="362938"/>
                    <a:pt x="4950389" y="362938"/>
                  </a:cubicBezTo>
                  <a:lnTo>
                    <a:pt x="27037" y="362938"/>
                  </a:lnTo>
                  <a:cubicBezTo>
                    <a:pt x="12105" y="362938"/>
                    <a:pt x="0" y="350833"/>
                    <a:pt x="0" y="335901"/>
                  </a:cubicBezTo>
                  <a:lnTo>
                    <a:pt x="0" y="27037"/>
                  </a:lnTo>
                  <a:cubicBezTo>
                    <a:pt x="0" y="12105"/>
                    <a:pt x="12105" y="0"/>
                    <a:pt x="27037" y="0"/>
                  </a:cubicBezTo>
                  <a:close/>
                </a:path>
              </a:pathLst>
            </a:custGeom>
            <a:solidFill>
              <a:srgbClr val="0453B9"/>
            </a:solidFill>
          </p:spPr>
        </p:sp>
        <p:sp>
          <p:nvSpPr>
            <p:cNvPr id="8" name="TextBox 8"/>
            <p:cNvSpPr txBox="1"/>
            <p:nvPr/>
          </p:nvSpPr>
          <p:spPr>
            <a:xfrm>
              <a:off x="0" y="-57150"/>
              <a:ext cx="4977426" cy="420088"/>
            </a:xfrm>
            <a:prstGeom prst="rect">
              <a:avLst/>
            </a:prstGeom>
          </p:spPr>
          <p:txBody>
            <a:bodyPr lIns="50800" tIns="50800" rIns="50800" bIns="50800" rtlCol="0" anchor="ctr"/>
            <a:lstStyle/>
            <a:p>
              <a:pPr algn="ctr">
                <a:lnSpc>
                  <a:spcPts val="2735"/>
                </a:lnSpc>
              </a:pPr>
              <a:endParaRPr/>
            </a:p>
          </p:txBody>
        </p:sp>
      </p:grpSp>
      <p:sp>
        <p:nvSpPr>
          <p:cNvPr id="9" name="Freeform 9"/>
          <p:cNvSpPr/>
          <p:nvPr/>
        </p:nvSpPr>
        <p:spPr>
          <a:xfrm>
            <a:off x="4284449" y="3128942"/>
            <a:ext cx="7232281" cy="6129358"/>
          </a:xfrm>
          <a:custGeom>
            <a:avLst/>
            <a:gdLst/>
            <a:ahLst/>
            <a:cxnLst/>
            <a:rect l="l" t="t" r="r" b="b"/>
            <a:pathLst>
              <a:path w="7232281" h="6129358">
                <a:moveTo>
                  <a:pt x="0" y="0"/>
                </a:moveTo>
                <a:lnTo>
                  <a:pt x="7232281" y="0"/>
                </a:lnTo>
                <a:lnTo>
                  <a:pt x="7232281" y="6129358"/>
                </a:lnTo>
                <a:lnTo>
                  <a:pt x="0" y="6129358"/>
                </a:lnTo>
                <a:lnTo>
                  <a:pt x="0" y="0"/>
                </a:lnTo>
                <a:close/>
              </a:path>
            </a:pathLst>
          </a:custGeom>
          <a:blipFill>
            <a:blip r:embed="rId4"/>
            <a:stretch>
              <a:fillRect/>
            </a:stretch>
          </a:blipFill>
        </p:spPr>
      </p:sp>
      <p:sp>
        <p:nvSpPr>
          <p:cNvPr id="10" name="TextBox 10"/>
          <p:cNvSpPr txBox="1"/>
          <p:nvPr/>
        </p:nvSpPr>
        <p:spPr>
          <a:xfrm>
            <a:off x="2451322" y="686200"/>
            <a:ext cx="10898537" cy="746621"/>
          </a:xfrm>
          <a:prstGeom prst="rect">
            <a:avLst/>
          </a:prstGeom>
        </p:spPr>
        <p:txBody>
          <a:bodyPr lIns="0" tIns="0" rIns="0" bIns="0" rtlCol="0" anchor="t">
            <a:spAutoFit/>
          </a:bodyPr>
          <a:lstStyle/>
          <a:p>
            <a:pPr algn="l">
              <a:lnSpc>
                <a:spcPts val="5839"/>
              </a:lnSpc>
            </a:pPr>
            <a:r>
              <a:rPr lang="en-US" sz="5078" b="1">
                <a:solidFill>
                  <a:srgbClr val="FFFFFF"/>
                </a:solidFill>
                <a:latin typeface="Aileron Bold"/>
                <a:ea typeface="Aileron Bold"/>
                <a:cs typeface="Aileron Bold"/>
                <a:sym typeface="Aileron Bold"/>
              </a:rPr>
              <a:t>data layer</a:t>
            </a:r>
          </a:p>
        </p:txBody>
      </p:sp>
      <p:sp>
        <p:nvSpPr>
          <p:cNvPr id="11" name="TextBox 11"/>
          <p:cNvSpPr txBox="1"/>
          <p:nvPr/>
        </p:nvSpPr>
        <p:spPr>
          <a:xfrm>
            <a:off x="2048599" y="2362239"/>
            <a:ext cx="1130125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amazon athena , example of query of the data in S3</a:t>
            </a:r>
          </a:p>
        </p:txBody>
      </p:sp>
      <p:sp>
        <p:nvSpPr>
          <p:cNvPr id="12" name="TextBox 12"/>
          <p:cNvSpPr txBox="1"/>
          <p:nvPr/>
        </p:nvSpPr>
        <p:spPr>
          <a:xfrm>
            <a:off x="17259300" y="9172575"/>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328813" y="-3634257"/>
            <a:ext cx="3537063" cy="9253676"/>
            <a:chOff x="0" y="0"/>
            <a:chExt cx="931572" cy="2437182"/>
          </a:xfrm>
        </p:grpSpPr>
        <p:sp>
          <p:nvSpPr>
            <p:cNvPr id="3" name="Freeform 3"/>
            <p:cNvSpPr/>
            <p:nvPr/>
          </p:nvSpPr>
          <p:spPr>
            <a:xfrm>
              <a:off x="0" y="0"/>
              <a:ext cx="931572" cy="2437182"/>
            </a:xfrm>
            <a:custGeom>
              <a:avLst/>
              <a:gdLst/>
              <a:ahLst/>
              <a:cxnLst/>
              <a:rect l="l" t="t" r="r" b="b"/>
              <a:pathLst>
                <a:path w="931572" h="243718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1">
              <a:gsLst>
                <a:gs pos="0">
                  <a:srgbClr val="398DFA">
                    <a:alpha val="50000"/>
                  </a:srgbClr>
                </a:gs>
                <a:gs pos="50000">
                  <a:srgbClr val="0151B8">
                    <a:alpha val="12000"/>
                  </a:srgbClr>
                </a:gs>
                <a:gs pos="100000">
                  <a:srgbClr val="0151B8">
                    <a:alpha val="0"/>
                  </a:srgbClr>
                </a:gs>
              </a:gsLst>
              <a:lin ang="0"/>
            </a:gradFill>
          </p:spPr>
        </p:sp>
        <p:sp>
          <p:nvSpPr>
            <p:cNvPr id="4" name="TextBox 4"/>
            <p:cNvSpPr txBox="1"/>
            <p:nvPr/>
          </p:nvSpPr>
          <p:spPr>
            <a:xfrm>
              <a:off x="0" y="-38100"/>
              <a:ext cx="931572" cy="24752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419734" y="2096715"/>
            <a:ext cx="1233326" cy="664397"/>
          </a:xfrm>
          <a:custGeom>
            <a:avLst/>
            <a:gdLst/>
            <a:ahLst/>
            <a:cxnLst/>
            <a:rect l="l" t="t" r="r" b="b"/>
            <a:pathLst>
              <a:path w="1233326" h="664397">
                <a:moveTo>
                  <a:pt x="0" y="0"/>
                </a:moveTo>
                <a:lnTo>
                  <a:pt x="1233326" y="0"/>
                </a:lnTo>
                <a:lnTo>
                  <a:pt x="1233326" y="664397"/>
                </a:lnTo>
                <a:lnTo>
                  <a:pt x="0" y="664397"/>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grpSp>
        <p:nvGrpSpPr>
          <p:cNvPr id="6" name="Group 6"/>
          <p:cNvGrpSpPr/>
          <p:nvPr/>
        </p:nvGrpSpPr>
        <p:grpSpPr>
          <a:xfrm>
            <a:off x="804439" y="390498"/>
            <a:ext cx="18898664" cy="1378030"/>
            <a:chOff x="0" y="0"/>
            <a:chExt cx="4977426" cy="362938"/>
          </a:xfrm>
        </p:grpSpPr>
        <p:sp>
          <p:nvSpPr>
            <p:cNvPr id="7" name="Freeform 7"/>
            <p:cNvSpPr/>
            <p:nvPr/>
          </p:nvSpPr>
          <p:spPr>
            <a:xfrm>
              <a:off x="0" y="0"/>
              <a:ext cx="4977426" cy="362938"/>
            </a:xfrm>
            <a:custGeom>
              <a:avLst/>
              <a:gdLst/>
              <a:ahLst/>
              <a:cxnLst/>
              <a:rect l="l" t="t" r="r" b="b"/>
              <a:pathLst>
                <a:path w="4977426" h="362938">
                  <a:moveTo>
                    <a:pt x="27037" y="0"/>
                  </a:moveTo>
                  <a:lnTo>
                    <a:pt x="4950389" y="0"/>
                  </a:lnTo>
                  <a:cubicBezTo>
                    <a:pt x="4965321" y="0"/>
                    <a:pt x="4977426" y="12105"/>
                    <a:pt x="4977426" y="27037"/>
                  </a:cubicBezTo>
                  <a:lnTo>
                    <a:pt x="4977426" y="335901"/>
                  </a:lnTo>
                  <a:cubicBezTo>
                    <a:pt x="4977426" y="350833"/>
                    <a:pt x="4965321" y="362938"/>
                    <a:pt x="4950389" y="362938"/>
                  </a:cubicBezTo>
                  <a:lnTo>
                    <a:pt x="27037" y="362938"/>
                  </a:lnTo>
                  <a:cubicBezTo>
                    <a:pt x="12105" y="362938"/>
                    <a:pt x="0" y="350833"/>
                    <a:pt x="0" y="335901"/>
                  </a:cubicBezTo>
                  <a:lnTo>
                    <a:pt x="0" y="27037"/>
                  </a:lnTo>
                  <a:cubicBezTo>
                    <a:pt x="0" y="12105"/>
                    <a:pt x="12105" y="0"/>
                    <a:pt x="27037" y="0"/>
                  </a:cubicBezTo>
                  <a:close/>
                </a:path>
              </a:pathLst>
            </a:custGeom>
            <a:solidFill>
              <a:srgbClr val="0453B9"/>
            </a:solidFill>
          </p:spPr>
        </p:sp>
        <p:sp>
          <p:nvSpPr>
            <p:cNvPr id="8" name="TextBox 8"/>
            <p:cNvSpPr txBox="1"/>
            <p:nvPr/>
          </p:nvSpPr>
          <p:spPr>
            <a:xfrm>
              <a:off x="0" y="-57150"/>
              <a:ext cx="4977426" cy="420088"/>
            </a:xfrm>
            <a:prstGeom prst="rect">
              <a:avLst/>
            </a:prstGeom>
          </p:spPr>
          <p:txBody>
            <a:bodyPr lIns="50800" tIns="50800" rIns="50800" bIns="50800" rtlCol="0" anchor="ctr"/>
            <a:lstStyle/>
            <a:p>
              <a:pPr algn="ctr">
                <a:lnSpc>
                  <a:spcPts val="2735"/>
                </a:lnSpc>
              </a:pPr>
              <a:endParaRPr/>
            </a:p>
          </p:txBody>
        </p:sp>
      </p:grpSp>
      <p:sp>
        <p:nvSpPr>
          <p:cNvPr id="9" name="Freeform 9"/>
          <p:cNvSpPr/>
          <p:nvPr/>
        </p:nvSpPr>
        <p:spPr>
          <a:xfrm>
            <a:off x="2764513" y="6057265"/>
            <a:ext cx="11301259" cy="2825315"/>
          </a:xfrm>
          <a:custGeom>
            <a:avLst/>
            <a:gdLst/>
            <a:ahLst/>
            <a:cxnLst/>
            <a:rect l="l" t="t" r="r" b="b"/>
            <a:pathLst>
              <a:path w="11301259" h="2825315">
                <a:moveTo>
                  <a:pt x="0" y="0"/>
                </a:moveTo>
                <a:lnTo>
                  <a:pt x="11301259" y="0"/>
                </a:lnTo>
                <a:lnTo>
                  <a:pt x="11301259" y="2825315"/>
                </a:lnTo>
                <a:lnTo>
                  <a:pt x="0" y="2825315"/>
                </a:lnTo>
                <a:lnTo>
                  <a:pt x="0" y="0"/>
                </a:lnTo>
                <a:close/>
              </a:path>
            </a:pathLst>
          </a:custGeom>
          <a:blipFill>
            <a:blip r:embed="rId4"/>
            <a:stretch>
              <a:fillRect/>
            </a:stretch>
          </a:blipFill>
        </p:spPr>
      </p:sp>
      <p:sp>
        <p:nvSpPr>
          <p:cNvPr id="10" name="Freeform 10"/>
          <p:cNvSpPr/>
          <p:nvPr/>
        </p:nvSpPr>
        <p:spPr>
          <a:xfrm>
            <a:off x="2915170" y="2925403"/>
            <a:ext cx="11301259" cy="1596303"/>
          </a:xfrm>
          <a:custGeom>
            <a:avLst/>
            <a:gdLst/>
            <a:ahLst/>
            <a:cxnLst/>
            <a:rect l="l" t="t" r="r" b="b"/>
            <a:pathLst>
              <a:path w="11301259" h="1596303">
                <a:moveTo>
                  <a:pt x="0" y="0"/>
                </a:moveTo>
                <a:lnTo>
                  <a:pt x="11301259" y="0"/>
                </a:lnTo>
                <a:lnTo>
                  <a:pt x="11301259" y="1596303"/>
                </a:lnTo>
                <a:lnTo>
                  <a:pt x="0" y="1596303"/>
                </a:lnTo>
                <a:lnTo>
                  <a:pt x="0" y="0"/>
                </a:lnTo>
                <a:close/>
              </a:path>
            </a:pathLst>
          </a:custGeom>
          <a:blipFill>
            <a:blip r:embed="rId5"/>
            <a:stretch>
              <a:fillRect/>
            </a:stretch>
          </a:blipFill>
        </p:spPr>
      </p:sp>
      <p:sp>
        <p:nvSpPr>
          <p:cNvPr id="11" name="TextBox 11"/>
          <p:cNvSpPr txBox="1"/>
          <p:nvPr/>
        </p:nvSpPr>
        <p:spPr>
          <a:xfrm>
            <a:off x="2451322" y="686200"/>
            <a:ext cx="10898537" cy="746621"/>
          </a:xfrm>
          <a:prstGeom prst="rect">
            <a:avLst/>
          </a:prstGeom>
        </p:spPr>
        <p:txBody>
          <a:bodyPr lIns="0" tIns="0" rIns="0" bIns="0" rtlCol="0" anchor="t">
            <a:spAutoFit/>
          </a:bodyPr>
          <a:lstStyle/>
          <a:p>
            <a:pPr algn="l">
              <a:lnSpc>
                <a:spcPts val="5839"/>
              </a:lnSpc>
            </a:pPr>
            <a:r>
              <a:rPr lang="en-US" sz="5078" b="1">
                <a:solidFill>
                  <a:srgbClr val="FFFFFF"/>
                </a:solidFill>
                <a:latin typeface="Aileron Bold"/>
                <a:ea typeface="Aileron Bold"/>
                <a:cs typeface="Aileron Bold"/>
                <a:sym typeface="Aileron Bold"/>
              </a:rPr>
              <a:t>iot layer</a:t>
            </a:r>
          </a:p>
        </p:txBody>
      </p:sp>
      <p:sp>
        <p:nvSpPr>
          <p:cNvPr id="12" name="TextBox 12"/>
          <p:cNvSpPr txBox="1"/>
          <p:nvPr/>
        </p:nvSpPr>
        <p:spPr>
          <a:xfrm>
            <a:off x="2451322" y="1941287"/>
            <a:ext cx="1130125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IOT Thing created using IoT core console</a:t>
            </a:r>
          </a:p>
        </p:txBody>
      </p:sp>
      <p:sp>
        <p:nvSpPr>
          <p:cNvPr id="13" name="TextBox 13"/>
          <p:cNvSpPr txBox="1"/>
          <p:nvPr/>
        </p:nvSpPr>
        <p:spPr>
          <a:xfrm>
            <a:off x="2451322" y="5076825"/>
            <a:ext cx="1130125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encrypted with this KMS</a:t>
            </a:r>
          </a:p>
        </p:txBody>
      </p:sp>
      <p:sp>
        <p:nvSpPr>
          <p:cNvPr id="14" name="TextBox 14"/>
          <p:cNvSpPr txBox="1"/>
          <p:nvPr/>
        </p:nvSpPr>
        <p:spPr>
          <a:xfrm>
            <a:off x="17411700" y="9324975"/>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328813" y="-3634257"/>
            <a:ext cx="3537063" cy="9253676"/>
            <a:chOff x="0" y="0"/>
            <a:chExt cx="931572" cy="2437182"/>
          </a:xfrm>
        </p:grpSpPr>
        <p:sp>
          <p:nvSpPr>
            <p:cNvPr id="3" name="Freeform 3"/>
            <p:cNvSpPr/>
            <p:nvPr/>
          </p:nvSpPr>
          <p:spPr>
            <a:xfrm>
              <a:off x="0" y="0"/>
              <a:ext cx="931572" cy="2437182"/>
            </a:xfrm>
            <a:custGeom>
              <a:avLst/>
              <a:gdLst/>
              <a:ahLst/>
              <a:cxnLst/>
              <a:rect l="l" t="t" r="r" b="b"/>
              <a:pathLst>
                <a:path w="931572" h="243718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1">
              <a:gsLst>
                <a:gs pos="0">
                  <a:srgbClr val="398DFA">
                    <a:alpha val="50000"/>
                  </a:srgbClr>
                </a:gs>
                <a:gs pos="50000">
                  <a:srgbClr val="0151B8">
                    <a:alpha val="12000"/>
                  </a:srgbClr>
                </a:gs>
                <a:gs pos="100000">
                  <a:srgbClr val="0151B8">
                    <a:alpha val="0"/>
                  </a:srgbClr>
                </a:gs>
              </a:gsLst>
              <a:lin ang="0"/>
            </a:gradFill>
          </p:spPr>
        </p:sp>
        <p:sp>
          <p:nvSpPr>
            <p:cNvPr id="4" name="TextBox 4"/>
            <p:cNvSpPr txBox="1"/>
            <p:nvPr/>
          </p:nvSpPr>
          <p:spPr>
            <a:xfrm>
              <a:off x="0" y="-38100"/>
              <a:ext cx="931572" cy="24752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419734" y="2096715"/>
            <a:ext cx="1233326" cy="664397"/>
          </a:xfrm>
          <a:custGeom>
            <a:avLst/>
            <a:gdLst/>
            <a:ahLst/>
            <a:cxnLst/>
            <a:rect l="l" t="t" r="r" b="b"/>
            <a:pathLst>
              <a:path w="1233326" h="664397">
                <a:moveTo>
                  <a:pt x="0" y="0"/>
                </a:moveTo>
                <a:lnTo>
                  <a:pt x="1233326" y="0"/>
                </a:lnTo>
                <a:lnTo>
                  <a:pt x="1233326" y="664397"/>
                </a:lnTo>
                <a:lnTo>
                  <a:pt x="0" y="664397"/>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grpSp>
        <p:nvGrpSpPr>
          <p:cNvPr id="6" name="Group 6"/>
          <p:cNvGrpSpPr/>
          <p:nvPr/>
        </p:nvGrpSpPr>
        <p:grpSpPr>
          <a:xfrm>
            <a:off x="804439" y="390498"/>
            <a:ext cx="18898664" cy="1378030"/>
            <a:chOff x="0" y="0"/>
            <a:chExt cx="4977426" cy="362938"/>
          </a:xfrm>
        </p:grpSpPr>
        <p:sp>
          <p:nvSpPr>
            <p:cNvPr id="7" name="Freeform 7"/>
            <p:cNvSpPr/>
            <p:nvPr/>
          </p:nvSpPr>
          <p:spPr>
            <a:xfrm>
              <a:off x="0" y="0"/>
              <a:ext cx="4977426" cy="362938"/>
            </a:xfrm>
            <a:custGeom>
              <a:avLst/>
              <a:gdLst/>
              <a:ahLst/>
              <a:cxnLst/>
              <a:rect l="l" t="t" r="r" b="b"/>
              <a:pathLst>
                <a:path w="4977426" h="362938">
                  <a:moveTo>
                    <a:pt x="27037" y="0"/>
                  </a:moveTo>
                  <a:lnTo>
                    <a:pt x="4950389" y="0"/>
                  </a:lnTo>
                  <a:cubicBezTo>
                    <a:pt x="4965321" y="0"/>
                    <a:pt x="4977426" y="12105"/>
                    <a:pt x="4977426" y="27037"/>
                  </a:cubicBezTo>
                  <a:lnTo>
                    <a:pt x="4977426" y="335901"/>
                  </a:lnTo>
                  <a:cubicBezTo>
                    <a:pt x="4977426" y="350833"/>
                    <a:pt x="4965321" y="362938"/>
                    <a:pt x="4950389" y="362938"/>
                  </a:cubicBezTo>
                  <a:lnTo>
                    <a:pt x="27037" y="362938"/>
                  </a:lnTo>
                  <a:cubicBezTo>
                    <a:pt x="12105" y="362938"/>
                    <a:pt x="0" y="350833"/>
                    <a:pt x="0" y="335901"/>
                  </a:cubicBezTo>
                  <a:lnTo>
                    <a:pt x="0" y="27037"/>
                  </a:lnTo>
                  <a:cubicBezTo>
                    <a:pt x="0" y="12105"/>
                    <a:pt x="12105" y="0"/>
                    <a:pt x="27037" y="0"/>
                  </a:cubicBezTo>
                  <a:close/>
                </a:path>
              </a:pathLst>
            </a:custGeom>
            <a:solidFill>
              <a:srgbClr val="0453B9"/>
            </a:solidFill>
          </p:spPr>
        </p:sp>
        <p:sp>
          <p:nvSpPr>
            <p:cNvPr id="8" name="TextBox 8"/>
            <p:cNvSpPr txBox="1"/>
            <p:nvPr/>
          </p:nvSpPr>
          <p:spPr>
            <a:xfrm>
              <a:off x="0" y="-57150"/>
              <a:ext cx="4977426" cy="420088"/>
            </a:xfrm>
            <a:prstGeom prst="rect">
              <a:avLst/>
            </a:prstGeom>
          </p:spPr>
          <p:txBody>
            <a:bodyPr lIns="50800" tIns="50800" rIns="50800" bIns="50800" rtlCol="0" anchor="ctr"/>
            <a:lstStyle/>
            <a:p>
              <a:pPr algn="ctr">
                <a:lnSpc>
                  <a:spcPts val="2735"/>
                </a:lnSpc>
              </a:pPr>
              <a:endParaRPr/>
            </a:p>
          </p:txBody>
        </p:sp>
      </p:grpSp>
      <p:sp>
        <p:nvSpPr>
          <p:cNvPr id="9" name="Freeform 9"/>
          <p:cNvSpPr/>
          <p:nvPr/>
        </p:nvSpPr>
        <p:spPr>
          <a:xfrm>
            <a:off x="3156087" y="3549200"/>
            <a:ext cx="11301259" cy="1624556"/>
          </a:xfrm>
          <a:custGeom>
            <a:avLst/>
            <a:gdLst/>
            <a:ahLst/>
            <a:cxnLst/>
            <a:rect l="l" t="t" r="r" b="b"/>
            <a:pathLst>
              <a:path w="11301259" h="1624556">
                <a:moveTo>
                  <a:pt x="0" y="0"/>
                </a:moveTo>
                <a:lnTo>
                  <a:pt x="11301259" y="0"/>
                </a:lnTo>
                <a:lnTo>
                  <a:pt x="11301259" y="1624556"/>
                </a:lnTo>
                <a:lnTo>
                  <a:pt x="0" y="1624556"/>
                </a:lnTo>
                <a:lnTo>
                  <a:pt x="0" y="0"/>
                </a:lnTo>
                <a:close/>
              </a:path>
            </a:pathLst>
          </a:custGeom>
          <a:blipFill>
            <a:blip r:embed="rId4"/>
            <a:stretch>
              <a:fillRect/>
            </a:stretch>
          </a:blipFill>
        </p:spPr>
      </p:sp>
      <p:sp>
        <p:nvSpPr>
          <p:cNvPr id="10" name="Freeform 10"/>
          <p:cNvSpPr/>
          <p:nvPr/>
        </p:nvSpPr>
        <p:spPr>
          <a:xfrm>
            <a:off x="3156087" y="5449981"/>
            <a:ext cx="11298113" cy="1753399"/>
          </a:xfrm>
          <a:custGeom>
            <a:avLst/>
            <a:gdLst/>
            <a:ahLst/>
            <a:cxnLst/>
            <a:rect l="l" t="t" r="r" b="b"/>
            <a:pathLst>
              <a:path w="11298113" h="1753399">
                <a:moveTo>
                  <a:pt x="0" y="0"/>
                </a:moveTo>
                <a:lnTo>
                  <a:pt x="11298113" y="0"/>
                </a:lnTo>
                <a:lnTo>
                  <a:pt x="11298113" y="1753399"/>
                </a:lnTo>
                <a:lnTo>
                  <a:pt x="0" y="1753399"/>
                </a:lnTo>
                <a:lnTo>
                  <a:pt x="0" y="0"/>
                </a:lnTo>
                <a:close/>
              </a:path>
            </a:pathLst>
          </a:custGeom>
          <a:blipFill>
            <a:blip r:embed="rId5"/>
            <a:stretch>
              <a:fillRect/>
            </a:stretch>
          </a:blipFill>
        </p:spPr>
      </p:sp>
      <p:sp>
        <p:nvSpPr>
          <p:cNvPr id="11" name="TextBox 11"/>
          <p:cNvSpPr txBox="1"/>
          <p:nvPr/>
        </p:nvSpPr>
        <p:spPr>
          <a:xfrm>
            <a:off x="2451322" y="686200"/>
            <a:ext cx="10898537" cy="746621"/>
          </a:xfrm>
          <a:prstGeom prst="rect">
            <a:avLst/>
          </a:prstGeom>
        </p:spPr>
        <p:txBody>
          <a:bodyPr lIns="0" tIns="0" rIns="0" bIns="0" rtlCol="0" anchor="t">
            <a:spAutoFit/>
          </a:bodyPr>
          <a:lstStyle/>
          <a:p>
            <a:pPr algn="l">
              <a:lnSpc>
                <a:spcPts val="5839"/>
              </a:lnSpc>
            </a:pPr>
            <a:r>
              <a:rPr lang="en-US" sz="5078" b="1">
                <a:solidFill>
                  <a:srgbClr val="FFFFFF"/>
                </a:solidFill>
                <a:latin typeface="Aileron Bold"/>
                <a:ea typeface="Aileron Bold"/>
                <a:cs typeface="Aileron Bold"/>
                <a:sym typeface="Aileron Bold"/>
              </a:rPr>
              <a:t>iot layer</a:t>
            </a:r>
          </a:p>
        </p:txBody>
      </p:sp>
      <p:sp>
        <p:nvSpPr>
          <p:cNvPr id="12" name="TextBox 12"/>
          <p:cNvSpPr txBox="1"/>
          <p:nvPr/>
        </p:nvSpPr>
        <p:spPr>
          <a:xfrm>
            <a:off x="2644055" y="2694437"/>
            <a:ext cx="1130125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policy certificate</a:t>
            </a:r>
          </a:p>
        </p:txBody>
      </p:sp>
      <p:sp>
        <p:nvSpPr>
          <p:cNvPr id="13" name="TextBox 13"/>
          <p:cNvSpPr txBox="1"/>
          <p:nvPr/>
        </p:nvSpPr>
        <p:spPr>
          <a:xfrm>
            <a:off x="17564100" y="9477375"/>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328813" y="-3634257"/>
            <a:ext cx="3537063" cy="9253676"/>
            <a:chOff x="0" y="0"/>
            <a:chExt cx="931572" cy="2437182"/>
          </a:xfrm>
        </p:grpSpPr>
        <p:sp>
          <p:nvSpPr>
            <p:cNvPr id="3" name="Freeform 3"/>
            <p:cNvSpPr/>
            <p:nvPr/>
          </p:nvSpPr>
          <p:spPr>
            <a:xfrm>
              <a:off x="0" y="0"/>
              <a:ext cx="931572" cy="2437182"/>
            </a:xfrm>
            <a:custGeom>
              <a:avLst/>
              <a:gdLst/>
              <a:ahLst/>
              <a:cxnLst/>
              <a:rect l="l" t="t" r="r" b="b"/>
              <a:pathLst>
                <a:path w="931572" h="243718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1">
              <a:gsLst>
                <a:gs pos="0">
                  <a:srgbClr val="398DFA">
                    <a:alpha val="50000"/>
                  </a:srgbClr>
                </a:gs>
                <a:gs pos="50000">
                  <a:srgbClr val="0151B8">
                    <a:alpha val="12000"/>
                  </a:srgbClr>
                </a:gs>
                <a:gs pos="100000">
                  <a:srgbClr val="0151B8">
                    <a:alpha val="0"/>
                  </a:srgbClr>
                </a:gs>
              </a:gsLst>
              <a:lin ang="0"/>
            </a:gradFill>
          </p:spPr>
        </p:sp>
        <p:sp>
          <p:nvSpPr>
            <p:cNvPr id="4" name="TextBox 4"/>
            <p:cNvSpPr txBox="1"/>
            <p:nvPr/>
          </p:nvSpPr>
          <p:spPr>
            <a:xfrm>
              <a:off x="0" y="-38100"/>
              <a:ext cx="931572" cy="24752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419734" y="2096715"/>
            <a:ext cx="1233326" cy="664397"/>
          </a:xfrm>
          <a:custGeom>
            <a:avLst/>
            <a:gdLst/>
            <a:ahLst/>
            <a:cxnLst/>
            <a:rect l="l" t="t" r="r" b="b"/>
            <a:pathLst>
              <a:path w="1233326" h="664397">
                <a:moveTo>
                  <a:pt x="0" y="0"/>
                </a:moveTo>
                <a:lnTo>
                  <a:pt x="1233326" y="0"/>
                </a:lnTo>
                <a:lnTo>
                  <a:pt x="1233326" y="664397"/>
                </a:lnTo>
                <a:lnTo>
                  <a:pt x="0" y="664397"/>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grpSp>
        <p:nvGrpSpPr>
          <p:cNvPr id="6" name="Group 6"/>
          <p:cNvGrpSpPr/>
          <p:nvPr/>
        </p:nvGrpSpPr>
        <p:grpSpPr>
          <a:xfrm>
            <a:off x="804439" y="390498"/>
            <a:ext cx="18898664" cy="1378030"/>
            <a:chOff x="0" y="0"/>
            <a:chExt cx="4977426" cy="362938"/>
          </a:xfrm>
        </p:grpSpPr>
        <p:sp>
          <p:nvSpPr>
            <p:cNvPr id="7" name="Freeform 7"/>
            <p:cNvSpPr/>
            <p:nvPr/>
          </p:nvSpPr>
          <p:spPr>
            <a:xfrm>
              <a:off x="0" y="0"/>
              <a:ext cx="4977426" cy="362938"/>
            </a:xfrm>
            <a:custGeom>
              <a:avLst/>
              <a:gdLst/>
              <a:ahLst/>
              <a:cxnLst/>
              <a:rect l="l" t="t" r="r" b="b"/>
              <a:pathLst>
                <a:path w="4977426" h="362938">
                  <a:moveTo>
                    <a:pt x="27037" y="0"/>
                  </a:moveTo>
                  <a:lnTo>
                    <a:pt x="4950389" y="0"/>
                  </a:lnTo>
                  <a:cubicBezTo>
                    <a:pt x="4965321" y="0"/>
                    <a:pt x="4977426" y="12105"/>
                    <a:pt x="4977426" y="27037"/>
                  </a:cubicBezTo>
                  <a:lnTo>
                    <a:pt x="4977426" y="335901"/>
                  </a:lnTo>
                  <a:cubicBezTo>
                    <a:pt x="4977426" y="350833"/>
                    <a:pt x="4965321" y="362938"/>
                    <a:pt x="4950389" y="362938"/>
                  </a:cubicBezTo>
                  <a:lnTo>
                    <a:pt x="27037" y="362938"/>
                  </a:lnTo>
                  <a:cubicBezTo>
                    <a:pt x="12105" y="362938"/>
                    <a:pt x="0" y="350833"/>
                    <a:pt x="0" y="335901"/>
                  </a:cubicBezTo>
                  <a:lnTo>
                    <a:pt x="0" y="27037"/>
                  </a:lnTo>
                  <a:cubicBezTo>
                    <a:pt x="0" y="12105"/>
                    <a:pt x="12105" y="0"/>
                    <a:pt x="27037" y="0"/>
                  </a:cubicBezTo>
                  <a:close/>
                </a:path>
              </a:pathLst>
            </a:custGeom>
            <a:solidFill>
              <a:srgbClr val="0453B9"/>
            </a:solidFill>
          </p:spPr>
        </p:sp>
        <p:sp>
          <p:nvSpPr>
            <p:cNvPr id="8" name="TextBox 8"/>
            <p:cNvSpPr txBox="1"/>
            <p:nvPr/>
          </p:nvSpPr>
          <p:spPr>
            <a:xfrm>
              <a:off x="0" y="-57150"/>
              <a:ext cx="4977426" cy="420088"/>
            </a:xfrm>
            <a:prstGeom prst="rect">
              <a:avLst/>
            </a:prstGeom>
          </p:spPr>
          <p:txBody>
            <a:bodyPr lIns="50800" tIns="50800" rIns="50800" bIns="50800" rtlCol="0" anchor="ctr"/>
            <a:lstStyle/>
            <a:p>
              <a:pPr algn="ctr">
                <a:lnSpc>
                  <a:spcPts val="2735"/>
                </a:lnSpc>
              </a:pPr>
              <a:endParaRPr/>
            </a:p>
          </p:txBody>
        </p:sp>
      </p:grpSp>
      <p:sp>
        <p:nvSpPr>
          <p:cNvPr id="9" name="Freeform 9"/>
          <p:cNvSpPr/>
          <p:nvPr/>
        </p:nvSpPr>
        <p:spPr>
          <a:xfrm>
            <a:off x="4002593" y="3427862"/>
            <a:ext cx="9752797" cy="5668813"/>
          </a:xfrm>
          <a:custGeom>
            <a:avLst/>
            <a:gdLst/>
            <a:ahLst/>
            <a:cxnLst/>
            <a:rect l="l" t="t" r="r" b="b"/>
            <a:pathLst>
              <a:path w="9752797" h="5668813">
                <a:moveTo>
                  <a:pt x="0" y="0"/>
                </a:moveTo>
                <a:lnTo>
                  <a:pt x="9752797" y="0"/>
                </a:lnTo>
                <a:lnTo>
                  <a:pt x="9752797" y="5668814"/>
                </a:lnTo>
                <a:lnTo>
                  <a:pt x="0" y="5668814"/>
                </a:lnTo>
                <a:lnTo>
                  <a:pt x="0" y="0"/>
                </a:lnTo>
                <a:close/>
              </a:path>
            </a:pathLst>
          </a:custGeom>
          <a:blipFill>
            <a:blip r:embed="rId4"/>
            <a:stretch>
              <a:fillRect/>
            </a:stretch>
          </a:blipFill>
        </p:spPr>
      </p:sp>
      <p:sp>
        <p:nvSpPr>
          <p:cNvPr id="10" name="TextBox 10"/>
          <p:cNvSpPr txBox="1"/>
          <p:nvPr/>
        </p:nvSpPr>
        <p:spPr>
          <a:xfrm>
            <a:off x="2451322" y="686200"/>
            <a:ext cx="10898537" cy="746621"/>
          </a:xfrm>
          <a:prstGeom prst="rect">
            <a:avLst/>
          </a:prstGeom>
        </p:spPr>
        <p:txBody>
          <a:bodyPr lIns="0" tIns="0" rIns="0" bIns="0" rtlCol="0" anchor="t">
            <a:spAutoFit/>
          </a:bodyPr>
          <a:lstStyle/>
          <a:p>
            <a:pPr algn="l">
              <a:lnSpc>
                <a:spcPts val="5839"/>
              </a:lnSpc>
            </a:pPr>
            <a:r>
              <a:rPr lang="en-US" sz="5078" b="1">
                <a:solidFill>
                  <a:srgbClr val="FFFFFF"/>
                </a:solidFill>
                <a:latin typeface="Aileron Bold"/>
                <a:ea typeface="Aileron Bold"/>
                <a:cs typeface="Aileron Bold"/>
                <a:sym typeface="Aileron Bold"/>
              </a:rPr>
              <a:t>iot layer</a:t>
            </a:r>
          </a:p>
        </p:txBody>
      </p:sp>
      <p:sp>
        <p:nvSpPr>
          <p:cNvPr id="11" name="TextBox 11"/>
          <p:cNvSpPr txBox="1"/>
          <p:nvPr/>
        </p:nvSpPr>
        <p:spPr>
          <a:xfrm>
            <a:off x="2788605" y="2274662"/>
            <a:ext cx="1130125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ingest data from iot device</a:t>
            </a:r>
          </a:p>
        </p:txBody>
      </p:sp>
      <p:sp>
        <p:nvSpPr>
          <p:cNvPr id="12" name="TextBox 12"/>
          <p:cNvSpPr txBox="1"/>
          <p:nvPr/>
        </p:nvSpPr>
        <p:spPr>
          <a:xfrm>
            <a:off x="17514154" y="9172575"/>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328813" y="-3634257"/>
            <a:ext cx="3537063" cy="9253676"/>
            <a:chOff x="0" y="0"/>
            <a:chExt cx="931572" cy="2437182"/>
          </a:xfrm>
        </p:grpSpPr>
        <p:sp>
          <p:nvSpPr>
            <p:cNvPr id="3" name="Freeform 3"/>
            <p:cNvSpPr/>
            <p:nvPr/>
          </p:nvSpPr>
          <p:spPr>
            <a:xfrm>
              <a:off x="0" y="0"/>
              <a:ext cx="931572" cy="2437182"/>
            </a:xfrm>
            <a:custGeom>
              <a:avLst/>
              <a:gdLst/>
              <a:ahLst/>
              <a:cxnLst/>
              <a:rect l="l" t="t" r="r" b="b"/>
              <a:pathLst>
                <a:path w="931572" h="243718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1">
              <a:gsLst>
                <a:gs pos="0">
                  <a:srgbClr val="398DFA">
                    <a:alpha val="50000"/>
                  </a:srgbClr>
                </a:gs>
                <a:gs pos="50000">
                  <a:srgbClr val="0151B8">
                    <a:alpha val="12000"/>
                  </a:srgbClr>
                </a:gs>
                <a:gs pos="100000">
                  <a:srgbClr val="0151B8">
                    <a:alpha val="0"/>
                  </a:srgbClr>
                </a:gs>
              </a:gsLst>
              <a:lin ang="0"/>
            </a:gradFill>
          </p:spPr>
        </p:sp>
        <p:sp>
          <p:nvSpPr>
            <p:cNvPr id="4" name="TextBox 4"/>
            <p:cNvSpPr txBox="1"/>
            <p:nvPr/>
          </p:nvSpPr>
          <p:spPr>
            <a:xfrm>
              <a:off x="0" y="-38100"/>
              <a:ext cx="931572" cy="247528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419734" y="2096715"/>
            <a:ext cx="1233326" cy="664397"/>
          </a:xfrm>
          <a:custGeom>
            <a:avLst/>
            <a:gdLst/>
            <a:ahLst/>
            <a:cxnLst/>
            <a:rect l="l" t="t" r="r" b="b"/>
            <a:pathLst>
              <a:path w="1233326" h="664397">
                <a:moveTo>
                  <a:pt x="0" y="0"/>
                </a:moveTo>
                <a:lnTo>
                  <a:pt x="1233326" y="0"/>
                </a:lnTo>
                <a:lnTo>
                  <a:pt x="1233326" y="664397"/>
                </a:lnTo>
                <a:lnTo>
                  <a:pt x="0" y="664397"/>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grpSp>
        <p:nvGrpSpPr>
          <p:cNvPr id="6" name="Group 6"/>
          <p:cNvGrpSpPr/>
          <p:nvPr/>
        </p:nvGrpSpPr>
        <p:grpSpPr>
          <a:xfrm>
            <a:off x="804439" y="390498"/>
            <a:ext cx="18898664" cy="1378030"/>
            <a:chOff x="0" y="0"/>
            <a:chExt cx="4977426" cy="362938"/>
          </a:xfrm>
        </p:grpSpPr>
        <p:sp>
          <p:nvSpPr>
            <p:cNvPr id="7" name="Freeform 7"/>
            <p:cNvSpPr/>
            <p:nvPr/>
          </p:nvSpPr>
          <p:spPr>
            <a:xfrm>
              <a:off x="0" y="0"/>
              <a:ext cx="4977426" cy="362938"/>
            </a:xfrm>
            <a:custGeom>
              <a:avLst/>
              <a:gdLst/>
              <a:ahLst/>
              <a:cxnLst/>
              <a:rect l="l" t="t" r="r" b="b"/>
              <a:pathLst>
                <a:path w="4977426" h="362938">
                  <a:moveTo>
                    <a:pt x="27037" y="0"/>
                  </a:moveTo>
                  <a:lnTo>
                    <a:pt x="4950389" y="0"/>
                  </a:lnTo>
                  <a:cubicBezTo>
                    <a:pt x="4965321" y="0"/>
                    <a:pt x="4977426" y="12105"/>
                    <a:pt x="4977426" y="27037"/>
                  </a:cubicBezTo>
                  <a:lnTo>
                    <a:pt x="4977426" y="335901"/>
                  </a:lnTo>
                  <a:cubicBezTo>
                    <a:pt x="4977426" y="350833"/>
                    <a:pt x="4965321" y="362938"/>
                    <a:pt x="4950389" y="362938"/>
                  </a:cubicBezTo>
                  <a:lnTo>
                    <a:pt x="27037" y="362938"/>
                  </a:lnTo>
                  <a:cubicBezTo>
                    <a:pt x="12105" y="362938"/>
                    <a:pt x="0" y="350833"/>
                    <a:pt x="0" y="335901"/>
                  </a:cubicBezTo>
                  <a:lnTo>
                    <a:pt x="0" y="27037"/>
                  </a:lnTo>
                  <a:cubicBezTo>
                    <a:pt x="0" y="12105"/>
                    <a:pt x="12105" y="0"/>
                    <a:pt x="27037" y="0"/>
                  </a:cubicBezTo>
                  <a:close/>
                </a:path>
              </a:pathLst>
            </a:custGeom>
            <a:solidFill>
              <a:srgbClr val="0453B9"/>
            </a:solidFill>
          </p:spPr>
        </p:sp>
        <p:sp>
          <p:nvSpPr>
            <p:cNvPr id="8" name="TextBox 8"/>
            <p:cNvSpPr txBox="1"/>
            <p:nvPr/>
          </p:nvSpPr>
          <p:spPr>
            <a:xfrm>
              <a:off x="0" y="-57150"/>
              <a:ext cx="4977426" cy="420088"/>
            </a:xfrm>
            <a:prstGeom prst="rect">
              <a:avLst/>
            </a:prstGeom>
          </p:spPr>
          <p:txBody>
            <a:bodyPr lIns="50800" tIns="50800" rIns="50800" bIns="50800" rtlCol="0" anchor="ctr"/>
            <a:lstStyle/>
            <a:p>
              <a:pPr algn="ctr">
                <a:lnSpc>
                  <a:spcPts val="2735"/>
                </a:lnSpc>
              </a:pPr>
              <a:endParaRPr/>
            </a:p>
          </p:txBody>
        </p:sp>
      </p:grpSp>
      <p:sp>
        <p:nvSpPr>
          <p:cNvPr id="9" name="Freeform 9"/>
          <p:cNvSpPr/>
          <p:nvPr/>
        </p:nvSpPr>
        <p:spPr>
          <a:xfrm>
            <a:off x="1028700" y="3109367"/>
            <a:ext cx="7149922" cy="6148933"/>
          </a:xfrm>
          <a:custGeom>
            <a:avLst/>
            <a:gdLst/>
            <a:ahLst/>
            <a:cxnLst/>
            <a:rect l="l" t="t" r="r" b="b"/>
            <a:pathLst>
              <a:path w="7149922" h="6148933">
                <a:moveTo>
                  <a:pt x="0" y="0"/>
                </a:moveTo>
                <a:lnTo>
                  <a:pt x="7149922" y="0"/>
                </a:lnTo>
                <a:lnTo>
                  <a:pt x="7149922" y="6148933"/>
                </a:lnTo>
                <a:lnTo>
                  <a:pt x="0" y="6148933"/>
                </a:lnTo>
                <a:lnTo>
                  <a:pt x="0" y="0"/>
                </a:lnTo>
                <a:close/>
              </a:path>
            </a:pathLst>
          </a:custGeom>
          <a:blipFill>
            <a:blip r:embed="rId4"/>
            <a:stretch>
              <a:fillRect/>
            </a:stretch>
          </a:blipFill>
        </p:spPr>
      </p:sp>
      <p:sp>
        <p:nvSpPr>
          <p:cNvPr id="10" name="Freeform 10"/>
          <p:cNvSpPr/>
          <p:nvPr/>
        </p:nvSpPr>
        <p:spPr>
          <a:xfrm>
            <a:off x="8795398" y="3466621"/>
            <a:ext cx="8463902" cy="5791679"/>
          </a:xfrm>
          <a:custGeom>
            <a:avLst/>
            <a:gdLst/>
            <a:ahLst/>
            <a:cxnLst/>
            <a:rect l="l" t="t" r="r" b="b"/>
            <a:pathLst>
              <a:path w="8463902" h="5791679">
                <a:moveTo>
                  <a:pt x="0" y="0"/>
                </a:moveTo>
                <a:lnTo>
                  <a:pt x="8463902" y="0"/>
                </a:lnTo>
                <a:lnTo>
                  <a:pt x="8463902" y="5791679"/>
                </a:lnTo>
                <a:lnTo>
                  <a:pt x="0" y="5791679"/>
                </a:lnTo>
                <a:lnTo>
                  <a:pt x="0" y="0"/>
                </a:lnTo>
                <a:close/>
              </a:path>
            </a:pathLst>
          </a:custGeom>
          <a:blipFill>
            <a:blip r:embed="rId5"/>
            <a:stretch>
              <a:fillRect/>
            </a:stretch>
          </a:blipFill>
        </p:spPr>
      </p:sp>
      <p:sp>
        <p:nvSpPr>
          <p:cNvPr id="11" name="TextBox 11"/>
          <p:cNvSpPr txBox="1"/>
          <p:nvPr/>
        </p:nvSpPr>
        <p:spPr>
          <a:xfrm>
            <a:off x="2451322" y="686200"/>
            <a:ext cx="10898537" cy="746621"/>
          </a:xfrm>
          <a:prstGeom prst="rect">
            <a:avLst/>
          </a:prstGeom>
        </p:spPr>
        <p:txBody>
          <a:bodyPr lIns="0" tIns="0" rIns="0" bIns="0" rtlCol="0" anchor="t">
            <a:spAutoFit/>
          </a:bodyPr>
          <a:lstStyle/>
          <a:p>
            <a:pPr algn="l">
              <a:lnSpc>
                <a:spcPts val="5839"/>
              </a:lnSpc>
            </a:pPr>
            <a:r>
              <a:rPr lang="en-US" sz="5078" b="1">
                <a:solidFill>
                  <a:srgbClr val="FFFFFF"/>
                </a:solidFill>
                <a:latin typeface="Aileron Bold"/>
                <a:ea typeface="Aileron Bold"/>
                <a:cs typeface="Aileron Bold"/>
                <a:sym typeface="Aileron Bold"/>
              </a:rPr>
              <a:t>iot layer</a:t>
            </a:r>
          </a:p>
        </p:txBody>
      </p:sp>
      <p:sp>
        <p:nvSpPr>
          <p:cNvPr id="12" name="TextBox 12"/>
          <p:cNvSpPr txBox="1"/>
          <p:nvPr/>
        </p:nvSpPr>
        <p:spPr>
          <a:xfrm>
            <a:off x="3144769" y="2528977"/>
            <a:ext cx="11301259" cy="580390"/>
          </a:xfrm>
          <a:prstGeom prst="rect">
            <a:avLst/>
          </a:prstGeom>
        </p:spPr>
        <p:txBody>
          <a:bodyPr lIns="0" tIns="0" rIns="0" bIns="0" rtlCol="0" anchor="t">
            <a:spAutoFit/>
          </a:bodyPr>
          <a:lstStyle/>
          <a:p>
            <a:pPr algn="l">
              <a:lnSpc>
                <a:spcPts val="4759"/>
              </a:lnSpc>
            </a:pPr>
            <a:r>
              <a:rPr lang="en-US" sz="3399">
                <a:solidFill>
                  <a:srgbClr val="000000"/>
                </a:solidFill>
                <a:latin typeface="Canva Sans"/>
                <a:ea typeface="Canva Sans"/>
                <a:cs typeface="Canva Sans"/>
                <a:sym typeface="Canva Sans"/>
              </a:rPr>
              <a:t>kinesis data analytics to process data</a:t>
            </a:r>
          </a:p>
        </p:txBody>
      </p:sp>
      <p:sp>
        <p:nvSpPr>
          <p:cNvPr id="13" name="TextBox 13"/>
          <p:cNvSpPr txBox="1"/>
          <p:nvPr/>
        </p:nvSpPr>
        <p:spPr>
          <a:xfrm>
            <a:off x="17666554" y="9324975"/>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063" y="9461658"/>
            <a:ext cx="18518127" cy="798211"/>
            <a:chOff x="0" y="0"/>
            <a:chExt cx="4877202" cy="210228"/>
          </a:xfrm>
        </p:grpSpPr>
        <p:sp>
          <p:nvSpPr>
            <p:cNvPr id="3" name="Freeform 3"/>
            <p:cNvSpPr/>
            <p:nvPr/>
          </p:nvSpPr>
          <p:spPr>
            <a:xfrm>
              <a:off x="0" y="0"/>
              <a:ext cx="4877202" cy="210228"/>
            </a:xfrm>
            <a:custGeom>
              <a:avLst/>
              <a:gdLst/>
              <a:ahLst/>
              <a:cxnLst/>
              <a:rect l="l" t="t" r="r" b="b"/>
              <a:pathLst>
                <a:path w="4877202" h="210228">
                  <a:moveTo>
                    <a:pt x="0" y="0"/>
                  </a:moveTo>
                  <a:lnTo>
                    <a:pt x="4877202" y="0"/>
                  </a:lnTo>
                  <a:lnTo>
                    <a:pt x="4877202" y="210228"/>
                  </a:lnTo>
                  <a:lnTo>
                    <a:pt x="0" y="210228"/>
                  </a:lnTo>
                  <a:close/>
                </a:path>
              </a:pathLst>
            </a:custGeom>
            <a:gradFill rotWithShape="1">
              <a:gsLst>
                <a:gs pos="0">
                  <a:srgbClr val="0453B9">
                    <a:alpha val="100000"/>
                  </a:srgbClr>
                </a:gs>
                <a:gs pos="100000">
                  <a:srgbClr val="3881DF">
                    <a:alpha val="100000"/>
                  </a:srgbClr>
                </a:gs>
              </a:gsLst>
              <a:lin ang="2700000"/>
            </a:gradFill>
          </p:spPr>
        </p:sp>
        <p:sp>
          <p:nvSpPr>
            <p:cNvPr id="4" name="TextBox 4"/>
            <p:cNvSpPr txBox="1"/>
            <p:nvPr/>
          </p:nvSpPr>
          <p:spPr>
            <a:xfrm>
              <a:off x="0" y="-66675"/>
              <a:ext cx="4877202" cy="276903"/>
            </a:xfrm>
            <a:prstGeom prst="rect">
              <a:avLst/>
            </a:prstGeom>
          </p:spPr>
          <p:txBody>
            <a:bodyPr lIns="50800" tIns="50800" rIns="50800" bIns="50800" rtlCol="0" anchor="ctr"/>
            <a:lstStyle/>
            <a:p>
              <a:pPr algn="ctr">
                <a:lnSpc>
                  <a:spcPts val="3020"/>
                </a:lnSpc>
              </a:pPr>
              <a:endParaRPr/>
            </a:p>
          </p:txBody>
        </p:sp>
      </p:grpSp>
      <p:sp>
        <p:nvSpPr>
          <p:cNvPr id="5" name="TextBox 5"/>
          <p:cNvSpPr txBox="1"/>
          <p:nvPr/>
        </p:nvSpPr>
        <p:spPr>
          <a:xfrm>
            <a:off x="3897350" y="4425227"/>
            <a:ext cx="10493300" cy="1535130"/>
          </a:xfrm>
          <a:prstGeom prst="rect">
            <a:avLst/>
          </a:prstGeom>
        </p:spPr>
        <p:txBody>
          <a:bodyPr lIns="0" tIns="0" rIns="0" bIns="0" rtlCol="0" anchor="t">
            <a:spAutoFit/>
          </a:bodyPr>
          <a:lstStyle/>
          <a:p>
            <a:pPr algn="ctr">
              <a:lnSpc>
                <a:spcPts val="11775"/>
              </a:lnSpc>
            </a:pPr>
            <a:r>
              <a:rPr lang="en-US" sz="10803" b="1">
                <a:solidFill>
                  <a:srgbClr val="000000"/>
                </a:solidFill>
                <a:latin typeface="Aileron Bold"/>
                <a:ea typeface="Aileron Bold"/>
                <a:cs typeface="Aileron Bold"/>
                <a:sym typeface="Aileron Bold"/>
              </a:rPr>
              <a:t>Thank You</a:t>
            </a:r>
          </a:p>
        </p:txBody>
      </p:sp>
      <p:grpSp>
        <p:nvGrpSpPr>
          <p:cNvPr id="6" name="Group 6"/>
          <p:cNvGrpSpPr/>
          <p:nvPr/>
        </p:nvGrpSpPr>
        <p:grpSpPr>
          <a:xfrm>
            <a:off x="4623159" y="6141835"/>
            <a:ext cx="8795598" cy="812910"/>
            <a:chOff x="0" y="0"/>
            <a:chExt cx="2108811" cy="194901"/>
          </a:xfrm>
        </p:grpSpPr>
        <p:sp>
          <p:nvSpPr>
            <p:cNvPr id="7" name="Freeform 7"/>
            <p:cNvSpPr/>
            <p:nvPr/>
          </p:nvSpPr>
          <p:spPr>
            <a:xfrm>
              <a:off x="0" y="0"/>
              <a:ext cx="2108811" cy="194901"/>
            </a:xfrm>
            <a:custGeom>
              <a:avLst/>
              <a:gdLst/>
              <a:ahLst/>
              <a:cxnLst/>
              <a:rect l="l" t="t" r="r" b="b"/>
              <a:pathLst>
                <a:path w="2108811" h="194901">
                  <a:moveTo>
                    <a:pt x="88020" y="0"/>
                  </a:moveTo>
                  <a:lnTo>
                    <a:pt x="2020791" y="0"/>
                  </a:lnTo>
                  <a:cubicBezTo>
                    <a:pt x="2069403" y="0"/>
                    <a:pt x="2108811" y="39408"/>
                    <a:pt x="2108811" y="88020"/>
                  </a:cubicBezTo>
                  <a:lnTo>
                    <a:pt x="2108811" y="106881"/>
                  </a:lnTo>
                  <a:cubicBezTo>
                    <a:pt x="2108811" y="155493"/>
                    <a:pt x="2069403" y="194901"/>
                    <a:pt x="2020791" y="194901"/>
                  </a:cubicBezTo>
                  <a:lnTo>
                    <a:pt x="88020" y="194901"/>
                  </a:lnTo>
                  <a:cubicBezTo>
                    <a:pt x="39408" y="194901"/>
                    <a:pt x="0" y="155493"/>
                    <a:pt x="0" y="106881"/>
                  </a:cubicBezTo>
                  <a:lnTo>
                    <a:pt x="0" y="88020"/>
                  </a:lnTo>
                  <a:cubicBezTo>
                    <a:pt x="0" y="39408"/>
                    <a:pt x="39408" y="0"/>
                    <a:pt x="88020" y="0"/>
                  </a:cubicBezTo>
                  <a:close/>
                </a:path>
              </a:pathLst>
            </a:custGeom>
            <a:gradFill rotWithShape="1">
              <a:gsLst>
                <a:gs pos="0">
                  <a:srgbClr val="398DFA">
                    <a:alpha val="60000"/>
                  </a:srgbClr>
                </a:gs>
                <a:gs pos="50000">
                  <a:srgbClr val="0151B8">
                    <a:alpha val="14400"/>
                  </a:srgbClr>
                </a:gs>
                <a:gs pos="100000">
                  <a:srgbClr val="0151B8">
                    <a:alpha val="0"/>
                  </a:srgbClr>
                </a:gs>
              </a:gsLst>
              <a:lin ang="0"/>
            </a:gradFill>
          </p:spPr>
        </p:sp>
        <p:sp>
          <p:nvSpPr>
            <p:cNvPr id="8" name="TextBox 8"/>
            <p:cNvSpPr txBox="1"/>
            <p:nvPr/>
          </p:nvSpPr>
          <p:spPr>
            <a:xfrm>
              <a:off x="0" y="-38100"/>
              <a:ext cx="2108811" cy="233001"/>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4419755" y="6188560"/>
            <a:ext cx="9448490" cy="614684"/>
          </a:xfrm>
          <a:prstGeom prst="rect">
            <a:avLst/>
          </a:prstGeom>
        </p:spPr>
        <p:txBody>
          <a:bodyPr lIns="0" tIns="0" rIns="0" bIns="0" rtlCol="0" anchor="t">
            <a:spAutoFit/>
          </a:bodyPr>
          <a:lstStyle/>
          <a:p>
            <a:pPr algn="ctr">
              <a:lnSpc>
                <a:spcPts val="4767"/>
              </a:lnSpc>
              <a:spcBef>
                <a:spcPct val="0"/>
              </a:spcBef>
            </a:pPr>
            <a:r>
              <a:rPr lang="en-US" sz="3405">
                <a:solidFill>
                  <a:srgbClr val="000000"/>
                </a:solidFill>
                <a:latin typeface="Poppins"/>
                <a:ea typeface="Poppins"/>
                <a:cs typeface="Poppins"/>
                <a:sym typeface="Poppins"/>
              </a:rPr>
              <a:t>For your attention to this presentation.</a:t>
            </a:r>
          </a:p>
        </p:txBody>
      </p:sp>
      <p:sp>
        <p:nvSpPr>
          <p:cNvPr id="10" name="Freeform 10"/>
          <p:cNvSpPr/>
          <p:nvPr/>
        </p:nvSpPr>
        <p:spPr>
          <a:xfrm>
            <a:off x="6925904" y="2046761"/>
            <a:ext cx="827881" cy="931512"/>
          </a:xfrm>
          <a:custGeom>
            <a:avLst/>
            <a:gdLst/>
            <a:ahLst/>
            <a:cxnLst/>
            <a:rect l="l" t="t" r="r" b="b"/>
            <a:pathLst>
              <a:path w="827881" h="931512">
                <a:moveTo>
                  <a:pt x="0" y="0"/>
                </a:moveTo>
                <a:lnTo>
                  <a:pt x="827881" y="0"/>
                </a:lnTo>
                <a:lnTo>
                  <a:pt x="827881" y="931512"/>
                </a:lnTo>
                <a:lnTo>
                  <a:pt x="0" y="9315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1" name="Group 11"/>
          <p:cNvGrpSpPr/>
          <p:nvPr/>
        </p:nvGrpSpPr>
        <p:grpSpPr>
          <a:xfrm rot="9689905">
            <a:off x="15694893" y="2874706"/>
            <a:ext cx="5289783" cy="528978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rot="1587174">
            <a:off x="-2587967" y="1580050"/>
            <a:ext cx="5289783" cy="528978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16100875" y="259167"/>
            <a:ext cx="1384678" cy="138467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100000">
                  <a:srgbClr val="0151B8">
                    <a:alpha val="24000"/>
                  </a:srgbClr>
                </a:gs>
              </a:gsLst>
              <a:lin ang="0"/>
            </a:gradFill>
            <a:ln cap="sq">
              <a:no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0" name="Group 20"/>
          <p:cNvGrpSpPr/>
          <p:nvPr/>
        </p:nvGrpSpPr>
        <p:grpSpPr>
          <a:xfrm>
            <a:off x="761729" y="6243643"/>
            <a:ext cx="1384678" cy="138467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100000">
                  <a:srgbClr val="0151B8">
                    <a:alpha val="24000"/>
                  </a:srgbClr>
                </a:gs>
              </a:gsLst>
              <a:lin ang="0"/>
            </a:gradFill>
            <a:ln cap="sq">
              <a:noFill/>
              <a:prstDash val="solid"/>
              <a:miter/>
            </a:ln>
          </p:spPr>
        </p:sp>
        <p:sp>
          <p:nvSpPr>
            <p:cNvPr id="22" name="TextBox 22"/>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3" name="Group 23"/>
          <p:cNvGrpSpPr/>
          <p:nvPr/>
        </p:nvGrpSpPr>
        <p:grpSpPr>
          <a:xfrm>
            <a:off x="15791221" y="2031709"/>
            <a:ext cx="344610" cy="34461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100000">
                  <a:srgbClr val="0151B8">
                    <a:alpha val="24000"/>
                  </a:srgbClr>
                </a:gs>
              </a:gsLst>
              <a:lin ang="0"/>
            </a:gradFill>
            <a:ln cap="sq">
              <a:noFill/>
              <a:prstDash val="solid"/>
              <a:miter/>
            </a:ln>
          </p:spPr>
        </p:sp>
        <p:sp>
          <p:nvSpPr>
            <p:cNvPr id="25" name="TextBox 25"/>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6" name="Group 26"/>
          <p:cNvGrpSpPr/>
          <p:nvPr/>
        </p:nvGrpSpPr>
        <p:grpSpPr>
          <a:xfrm>
            <a:off x="2363892" y="8024847"/>
            <a:ext cx="344610" cy="34461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100000">
                  <a:srgbClr val="0151B8">
                    <a:alpha val="24000"/>
                  </a:srgbClr>
                </a:gs>
              </a:gsLst>
              <a:lin ang="0"/>
            </a:gradFill>
            <a:ln cap="sq">
              <a:noFill/>
              <a:prstDash val="solid"/>
              <a:miter/>
            </a:ln>
          </p:spPr>
        </p:sp>
        <p:sp>
          <p:nvSpPr>
            <p:cNvPr id="28" name="TextBox 2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9" name="Freeform 29"/>
          <p:cNvSpPr/>
          <p:nvPr/>
        </p:nvSpPr>
        <p:spPr>
          <a:xfrm>
            <a:off x="15130881" y="4159153"/>
            <a:ext cx="1318426" cy="710241"/>
          </a:xfrm>
          <a:custGeom>
            <a:avLst/>
            <a:gdLst/>
            <a:ahLst/>
            <a:cxnLst/>
            <a:rect l="l" t="t" r="r" b="b"/>
            <a:pathLst>
              <a:path w="1318426" h="710241">
                <a:moveTo>
                  <a:pt x="0" y="0"/>
                </a:moveTo>
                <a:lnTo>
                  <a:pt x="1318426" y="0"/>
                </a:lnTo>
                <a:lnTo>
                  <a:pt x="1318426" y="710240"/>
                </a:lnTo>
                <a:lnTo>
                  <a:pt x="0" y="710240"/>
                </a:lnTo>
                <a:lnTo>
                  <a:pt x="0" y="0"/>
                </a:lnTo>
                <a:close/>
              </a:path>
            </a:pathLst>
          </a:custGeom>
          <a:blipFill>
            <a:blip r:embed="rId4">
              <a:extLst>
                <a:ext uri="{96DAC541-7B7A-43D3-8B79-37D633B846F1}">
                  <asvg:svgBlip xmlns:asvg="http://schemas.microsoft.com/office/drawing/2016/SVG/main" xmlns="" r:embed="rId5"/>
                </a:ext>
              </a:extLst>
            </a:blip>
            <a:stretch>
              <a:fillRect b="-85630"/>
            </a:stretch>
          </a:blipFill>
        </p:spPr>
      </p:sp>
      <p:sp>
        <p:nvSpPr>
          <p:cNvPr id="30" name="Freeform 30"/>
          <p:cNvSpPr/>
          <p:nvPr/>
        </p:nvSpPr>
        <p:spPr>
          <a:xfrm>
            <a:off x="1838693" y="4159153"/>
            <a:ext cx="1318426" cy="710241"/>
          </a:xfrm>
          <a:custGeom>
            <a:avLst/>
            <a:gdLst/>
            <a:ahLst/>
            <a:cxnLst/>
            <a:rect l="l" t="t" r="r" b="b"/>
            <a:pathLst>
              <a:path w="1318426" h="710241">
                <a:moveTo>
                  <a:pt x="0" y="0"/>
                </a:moveTo>
                <a:lnTo>
                  <a:pt x="1318426" y="0"/>
                </a:lnTo>
                <a:lnTo>
                  <a:pt x="1318426" y="710240"/>
                </a:lnTo>
                <a:lnTo>
                  <a:pt x="0" y="710240"/>
                </a:lnTo>
                <a:lnTo>
                  <a:pt x="0" y="0"/>
                </a:lnTo>
                <a:close/>
              </a:path>
            </a:pathLst>
          </a:custGeom>
          <a:blipFill>
            <a:blip r:embed="rId4">
              <a:extLst>
                <a:ext uri="{96DAC541-7B7A-43D3-8B79-37D633B846F1}">
                  <asvg:svgBlip xmlns:asvg="http://schemas.microsoft.com/office/drawing/2016/SVG/main" xmlns="" r:embed="rId5"/>
                </a:ext>
              </a:extLst>
            </a:blip>
            <a:stretch>
              <a:fillRect b="-85630"/>
            </a:stretch>
          </a:blipFill>
        </p:spPr>
      </p:sp>
      <p:grpSp>
        <p:nvGrpSpPr>
          <p:cNvPr id="31" name="Group 31"/>
          <p:cNvGrpSpPr/>
          <p:nvPr/>
        </p:nvGrpSpPr>
        <p:grpSpPr>
          <a:xfrm>
            <a:off x="349873" y="383749"/>
            <a:ext cx="2568477" cy="740016"/>
            <a:chOff x="0" y="0"/>
            <a:chExt cx="676471" cy="194901"/>
          </a:xfrm>
        </p:grpSpPr>
        <p:sp>
          <p:nvSpPr>
            <p:cNvPr id="32" name="Freeform 32"/>
            <p:cNvSpPr/>
            <p:nvPr/>
          </p:nvSpPr>
          <p:spPr>
            <a:xfrm>
              <a:off x="0" y="0"/>
              <a:ext cx="676471" cy="194901"/>
            </a:xfrm>
            <a:custGeom>
              <a:avLst/>
              <a:gdLst/>
              <a:ahLst/>
              <a:cxnLst/>
              <a:rect l="l" t="t" r="r" b="b"/>
              <a:pathLst>
                <a:path w="676471" h="19490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1">
              <a:gsLst>
                <a:gs pos="0">
                  <a:srgbClr val="398DFA">
                    <a:alpha val="60000"/>
                  </a:srgbClr>
                </a:gs>
                <a:gs pos="50000">
                  <a:srgbClr val="0151B8">
                    <a:alpha val="14400"/>
                  </a:srgbClr>
                </a:gs>
                <a:gs pos="100000">
                  <a:srgbClr val="0151B8">
                    <a:alpha val="0"/>
                  </a:srgbClr>
                </a:gs>
              </a:gsLst>
              <a:lin ang="0"/>
            </a:gradFill>
          </p:spPr>
        </p:sp>
        <p:sp>
          <p:nvSpPr>
            <p:cNvPr id="33" name="TextBox 33"/>
            <p:cNvSpPr txBox="1"/>
            <p:nvPr/>
          </p:nvSpPr>
          <p:spPr>
            <a:xfrm>
              <a:off x="0" y="-38100"/>
              <a:ext cx="676471" cy="233001"/>
            </a:xfrm>
            <a:prstGeom prst="rect">
              <a:avLst/>
            </a:prstGeom>
          </p:spPr>
          <p:txBody>
            <a:bodyPr lIns="50800" tIns="50800" rIns="50800" bIns="50800" rtlCol="0" anchor="ctr"/>
            <a:lstStyle/>
            <a:p>
              <a:pPr algn="ctr">
                <a:lnSpc>
                  <a:spcPts val="2659"/>
                </a:lnSpc>
                <a:spcBef>
                  <a:spcPct val="0"/>
                </a:spcBef>
              </a:pPr>
              <a:endParaRPr/>
            </a:p>
          </p:txBody>
        </p:sp>
      </p:grpSp>
      <p:grpSp>
        <p:nvGrpSpPr>
          <p:cNvPr id="34" name="Group 34"/>
          <p:cNvGrpSpPr/>
          <p:nvPr/>
        </p:nvGrpSpPr>
        <p:grpSpPr>
          <a:xfrm>
            <a:off x="14992289" y="7903458"/>
            <a:ext cx="2568477" cy="740016"/>
            <a:chOff x="0" y="0"/>
            <a:chExt cx="676471" cy="194901"/>
          </a:xfrm>
        </p:grpSpPr>
        <p:sp>
          <p:nvSpPr>
            <p:cNvPr id="35" name="Freeform 35"/>
            <p:cNvSpPr/>
            <p:nvPr/>
          </p:nvSpPr>
          <p:spPr>
            <a:xfrm>
              <a:off x="0" y="0"/>
              <a:ext cx="676471" cy="194901"/>
            </a:xfrm>
            <a:custGeom>
              <a:avLst/>
              <a:gdLst/>
              <a:ahLst/>
              <a:cxnLst/>
              <a:rect l="l" t="t" r="r" b="b"/>
              <a:pathLst>
                <a:path w="676471" h="19490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1">
              <a:gsLst>
                <a:gs pos="0">
                  <a:srgbClr val="398DFA">
                    <a:alpha val="60000"/>
                  </a:srgbClr>
                </a:gs>
                <a:gs pos="50000">
                  <a:srgbClr val="0151B8">
                    <a:alpha val="14400"/>
                  </a:srgbClr>
                </a:gs>
                <a:gs pos="100000">
                  <a:srgbClr val="0151B8">
                    <a:alpha val="0"/>
                  </a:srgbClr>
                </a:gs>
              </a:gsLst>
              <a:lin ang="0"/>
            </a:gradFill>
          </p:spPr>
        </p:sp>
        <p:sp>
          <p:nvSpPr>
            <p:cNvPr id="36" name="TextBox 36"/>
            <p:cNvSpPr txBox="1"/>
            <p:nvPr/>
          </p:nvSpPr>
          <p:spPr>
            <a:xfrm>
              <a:off x="0" y="-38100"/>
              <a:ext cx="676471" cy="233001"/>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6569" y="3417852"/>
            <a:ext cx="13086832" cy="3451297"/>
            <a:chOff x="0" y="0"/>
            <a:chExt cx="3446738" cy="908984"/>
          </a:xfrm>
        </p:grpSpPr>
        <p:sp>
          <p:nvSpPr>
            <p:cNvPr id="3" name="Freeform 3"/>
            <p:cNvSpPr/>
            <p:nvPr/>
          </p:nvSpPr>
          <p:spPr>
            <a:xfrm>
              <a:off x="0" y="0"/>
              <a:ext cx="3446738" cy="908984"/>
            </a:xfrm>
            <a:custGeom>
              <a:avLst/>
              <a:gdLst/>
              <a:ahLst/>
              <a:cxnLst/>
              <a:rect l="l" t="t" r="r" b="b"/>
              <a:pathLst>
                <a:path w="3446738" h="908984">
                  <a:moveTo>
                    <a:pt x="59158" y="0"/>
                  </a:moveTo>
                  <a:lnTo>
                    <a:pt x="3387580" y="0"/>
                  </a:lnTo>
                  <a:cubicBezTo>
                    <a:pt x="3420252" y="0"/>
                    <a:pt x="3446738" y="26486"/>
                    <a:pt x="3446738" y="59158"/>
                  </a:cubicBezTo>
                  <a:lnTo>
                    <a:pt x="3446738" y="849825"/>
                  </a:lnTo>
                  <a:cubicBezTo>
                    <a:pt x="3446738" y="865515"/>
                    <a:pt x="3440505" y="880562"/>
                    <a:pt x="3429411" y="891657"/>
                  </a:cubicBezTo>
                  <a:cubicBezTo>
                    <a:pt x="3418317" y="902751"/>
                    <a:pt x="3403269" y="908984"/>
                    <a:pt x="3387580" y="908984"/>
                  </a:cubicBezTo>
                  <a:lnTo>
                    <a:pt x="59158" y="908984"/>
                  </a:lnTo>
                  <a:cubicBezTo>
                    <a:pt x="26486" y="908984"/>
                    <a:pt x="0" y="882498"/>
                    <a:pt x="0" y="849825"/>
                  </a:cubicBezTo>
                  <a:lnTo>
                    <a:pt x="0" y="59158"/>
                  </a:lnTo>
                  <a:cubicBezTo>
                    <a:pt x="0" y="26486"/>
                    <a:pt x="26486" y="0"/>
                    <a:pt x="59158"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4" name="TextBox 4"/>
            <p:cNvSpPr txBox="1"/>
            <p:nvPr/>
          </p:nvSpPr>
          <p:spPr>
            <a:xfrm>
              <a:off x="0" y="-38100"/>
              <a:ext cx="3446738" cy="94708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1480264" y="9693888"/>
            <a:ext cx="10373540" cy="992216"/>
            <a:chOff x="0" y="0"/>
            <a:chExt cx="2732126" cy="261324"/>
          </a:xfrm>
        </p:grpSpPr>
        <p:sp>
          <p:nvSpPr>
            <p:cNvPr id="6" name="Freeform 6"/>
            <p:cNvSpPr/>
            <p:nvPr/>
          </p:nvSpPr>
          <p:spPr>
            <a:xfrm>
              <a:off x="0" y="0"/>
              <a:ext cx="2732126" cy="261324"/>
            </a:xfrm>
            <a:custGeom>
              <a:avLst/>
              <a:gdLst/>
              <a:ahLst/>
              <a:cxnLst/>
              <a:rect l="l" t="t" r="r" b="b"/>
              <a:pathLst>
                <a:path w="2732126" h="261324">
                  <a:moveTo>
                    <a:pt x="74631" y="0"/>
                  </a:moveTo>
                  <a:lnTo>
                    <a:pt x="2657494" y="0"/>
                  </a:lnTo>
                  <a:cubicBezTo>
                    <a:pt x="2677288" y="0"/>
                    <a:pt x="2696271" y="7863"/>
                    <a:pt x="2710267" y="21859"/>
                  </a:cubicBezTo>
                  <a:cubicBezTo>
                    <a:pt x="2724263" y="35855"/>
                    <a:pt x="2732126" y="54838"/>
                    <a:pt x="2732126" y="74631"/>
                  </a:cubicBezTo>
                  <a:lnTo>
                    <a:pt x="2732126" y="186693"/>
                  </a:lnTo>
                  <a:cubicBezTo>
                    <a:pt x="2732126" y="206486"/>
                    <a:pt x="2724263" y="225469"/>
                    <a:pt x="2710267" y="239465"/>
                  </a:cubicBezTo>
                  <a:cubicBezTo>
                    <a:pt x="2696271" y="253461"/>
                    <a:pt x="2677288" y="261324"/>
                    <a:pt x="2657494" y="261324"/>
                  </a:cubicBezTo>
                  <a:lnTo>
                    <a:pt x="74631" y="261324"/>
                  </a:lnTo>
                  <a:cubicBezTo>
                    <a:pt x="54838" y="261324"/>
                    <a:pt x="35855" y="253461"/>
                    <a:pt x="21859" y="239465"/>
                  </a:cubicBezTo>
                  <a:cubicBezTo>
                    <a:pt x="7863" y="225469"/>
                    <a:pt x="0" y="206486"/>
                    <a:pt x="0" y="186693"/>
                  </a:cubicBezTo>
                  <a:lnTo>
                    <a:pt x="0" y="74631"/>
                  </a:lnTo>
                  <a:cubicBezTo>
                    <a:pt x="0" y="54838"/>
                    <a:pt x="7863" y="35855"/>
                    <a:pt x="21859" y="21859"/>
                  </a:cubicBezTo>
                  <a:cubicBezTo>
                    <a:pt x="35855" y="7863"/>
                    <a:pt x="54838" y="0"/>
                    <a:pt x="74631" y="0"/>
                  </a:cubicBezTo>
                  <a:close/>
                </a:path>
              </a:pathLst>
            </a:custGeom>
            <a:gradFill rotWithShape="1">
              <a:gsLst>
                <a:gs pos="0">
                  <a:srgbClr val="398DFA">
                    <a:alpha val="100000"/>
                  </a:srgbClr>
                </a:gs>
                <a:gs pos="50000">
                  <a:srgbClr val="0151B8">
                    <a:alpha val="24000"/>
                  </a:srgbClr>
                </a:gs>
                <a:gs pos="100000">
                  <a:srgbClr val="0151B8">
                    <a:alpha val="0"/>
                  </a:srgbClr>
                </a:gs>
              </a:gsLst>
              <a:lin ang="0"/>
            </a:gradFill>
          </p:spPr>
        </p:sp>
        <p:sp>
          <p:nvSpPr>
            <p:cNvPr id="7" name="TextBox 7"/>
            <p:cNvSpPr txBox="1"/>
            <p:nvPr/>
          </p:nvSpPr>
          <p:spPr>
            <a:xfrm>
              <a:off x="0" y="-38100"/>
              <a:ext cx="2732126" cy="299424"/>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390213" y="638983"/>
            <a:ext cx="4874921" cy="703410"/>
            <a:chOff x="0" y="0"/>
            <a:chExt cx="1283930" cy="185260"/>
          </a:xfrm>
        </p:grpSpPr>
        <p:sp>
          <p:nvSpPr>
            <p:cNvPr id="9" name="Freeform 9"/>
            <p:cNvSpPr/>
            <p:nvPr/>
          </p:nvSpPr>
          <p:spPr>
            <a:xfrm>
              <a:off x="0" y="0"/>
              <a:ext cx="1283930" cy="185260"/>
            </a:xfrm>
            <a:custGeom>
              <a:avLst/>
              <a:gdLst/>
              <a:ahLst/>
              <a:cxnLst/>
              <a:rect l="l" t="t" r="r" b="b"/>
              <a:pathLst>
                <a:path w="1283930" h="185260">
                  <a:moveTo>
                    <a:pt x="92630" y="0"/>
                  </a:moveTo>
                  <a:lnTo>
                    <a:pt x="1191300" y="0"/>
                  </a:lnTo>
                  <a:cubicBezTo>
                    <a:pt x="1215867" y="0"/>
                    <a:pt x="1239427" y="9759"/>
                    <a:pt x="1256799" y="27131"/>
                  </a:cubicBezTo>
                  <a:cubicBezTo>
                    <a:pt x="1274170" y="44502"/>
                    <a:pt x="1283930" y="68063"/>
                    <a:pt x="1283930" y="92630"/>
                  </a:cubicBezTo>
                  <a:lnTo>
                    <a:pt x="1283930" y="92630"/>
                  </a:lnTo>
                  <a:cubicBezTo>
                    <a:pt x="1283930" y="143788"/>
                    <a:pt x="1242458" y="185260"/>
                    <a:pt x="1191300" y="185260"/>
                  </a:cubicBezTo>
                  <a:lnTo>
                    <a:pt x="92630" y="185260"/>
                  </a:lnTo>
                  <a:cubicBezTo>
                    <a:pt x="41472" y="185260"/>
                    <a:pt x="0" y="143788"/>
                    <a:pt x="0" y="92630"/>
                  </a:cubicBezTo>
                  <a:lnTo>
                    <a:pt x="0" y="92630"/>
                  </a:lnTo>
                  <a:cubicBezTo>
                    <a:pt x="0" y="41472"/>
                    <a:pt x="41472" y="0"/>
                    <a:pt x="92630" y="0"/>
                  </a:cubicBezTo>
                  <a:close/>
                </a:path>
              </a:pathLst>
            </a:custGeom>
            <a:gradFill rotWithShape="1">
              <a:gsLst>
                <a:gs pos="0">
                  <a:srgbClr val="398DFA">
                    <a:alpha val="59000"/>
                  </a:srgbClr>
                </a:gs>
                <a:gs pos="50000">
                  <a:srgbClr val="0151B8">
                    <a:alpha val="14160"/>
                  </a:srgbClr>
                </a:gs>
                <a:gs pos="100000">
                  <a:srgbClr val="0151B8">
                    <a:alpha val="0"/>
                  </a:srgbClr>
                </a:gs>
              </a:gsLst>
              <a:lin ang="0"/>
            </a:gradFill>
          </p:spPr>
        </p:sp>
        <p:sp>
          <p:nvSpPr>
            <p:cNvPr id="10" name="TextBox 10"/>
            <p:cNvSpPr txBox="1"/>
            <p:nvPr/>
          </p:nvSpPr>
          <p:spPr>
            <a:xfrm>
              <a:off x="0" y="-38100"/>
              <a:ext cx="1283930" cy="22336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889581" y="3999527"/>
            <a:ext cx="8051835" cy="2151521"/>
          </a:xfrm>
          <a:prstGeom prst="rect">
            <a:avLst/>
          </a:prstGeom>
        </p:spPr>
        <p:txBody>
          <a:bodyPr lIns="0" tIns="0" rIns="0" bIns="0" rtlCol="0" anchor="t">
            <a:spAutoFit/>
          </a:bodyPr>
          <a:lstStyle/>
          <a:p>
            <a:pPr algn="l">
              <a:lnSpc>
                <a:spcPts val="8420"/>
              </a:lnSpc>
            </a:pPr>
            <a:r>
              <a:rPr lang="en-US" sz="7322" b="1">
                <a:solidFill>
                  <a:srgbClr val="000000"/>
                </a:solidFill>
                <a:latin typeface="Aileron Bold"/>
                <a:ea typeface="Aileron Bold"/>
                <a:cs typeface="Aileron Bold"/>
                <a:sym typeface="Aileron Bold"/>
              </a:rPr>
              <a:t>CONTEXTE</a:t>
            </a:r>
          </a:p>
          <a:p>
            <a:pPr algn="l">
              <a:lnSpc>
                <a:spcPts val="8420"/>
              </a:lnSpc>
            </a:pPr>
            <a:r>
              <a:rPr lang="en-US" sz="7322" b="1">
                <a:solidFill>
                  <a:srgbClr val="000000"/>
                </a:solidFill>
                <a:latin typeface="Aileron Bold"/>
                <a:ea typeface="Aileron Bold"/>
                <a:cs typeface="Aileron Bold"/>
                <a:sym typeface="Aileron Bold"/>
              </a:rPr>
              <a:t>GENERAL</a:t>
            </a:r>
          </a:p>
        </p:txBody>
      </p:sp>
      <p:grpSp>
        <p:nvGrpSpPr>
          <p:cNvPr id="12" name="Group 12"/>
          <p:cNvGrpSpPr/>
          <p:nvPr/>
        </p:nvGrpSpPr>
        <p:grpSpPr>
          <a:xfrm>
            <a:off x="11480264" y="2415278"/>
            <a:ext cx="6041359" cy="604135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0151B8">
                    <a:alpha val="24000"/>
                  </a:srgbClr>
                </a:gs>
                <a:gs pos="100000">
                  <a:srgbClr val="0151B8">
                    <a:alpha val="0"/>
                  </a:srgbClr>
                </a:gs>
              </a:gsLst>
              <a:lin ang="0"/>
            </a:gradFill>
          </p:spPr>
        </p:sp>
        <p:sp>
          <p:nvSpPr>
            <p:cNvPr id="14" name="TextBox 14"/>
            <p:cNvSpPr txBox="1"/>
            <p:nvPr/>
          </p:nvSpPr>
          <p:spPr>
            <a:xfrm>
              <a:off x="76200" y="38100"/>
              <a:ext cx="660400" cy="698500"/>
            </a:xfrm>
            <a:prstGeom prst="rect">
              <a:avLst/>
            </a:prstGeom>
          </p:spPr>
          <p:txBody>
            <a:bodyPr lIns="42600" tIns="42600" rIns="42600" bIns="42600" rtlCol="0" anchor="ctr"/>
            <a:lstStyle/>
            <a:p>
              <a:pPr algn="ctr">
                <a:lnSpc>
                  <a:spcPts val="2659"/>
                </a:lnSpc>
              </a:pPr>
              <a:endParaRPr/>
            </a:p>
          </p:txBody>
        </p:sp>
      </p:grpSp>
      <p:grpSp>
        <p:nvGrpSpPr>
          <p:cNvPr id="15" name="Group 15"/>
          <p:cNvGrpSpPr/>
          <p:nvPr/>
        </p:nvGrpSpPr>
        <p:grpSpPr>
          <a:xfrm>
            <a:off x="11853780" y="2788795"/>
            <a:ext cx="5294326" cy="529432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7971" r="-21840"/>
              </a:stretch>
            </a:blipFill>
            <a:ln w="123825" cap="sq">
              <a:solidFill>
                <a:srgbClr val="FFFFFF"/>
              </a:solidFill>
              <a:prstDash val="solid"/>
              <a:miter/>
            </a:ln>
          </p:spPr>
        </p:sp>
      </p:grpSp>
      <p:sp>
        <p:nvSpPr>
          <p:cNvPr id="17" name="Freeform 17"/>
          <p:cNvSpPr/>
          <p:nvPr/>
        </p:nvSpPr>
        <p:spPr>
          <a:xfrm>
            <a:off x="16093546" y="1154440"/>
            <a:ext cx="1318426" cy="710241"/>
          </a:xfrm>
          <a:custGeom>
            <a:avLst/>
            <a:gdLst/>
            <a:ahLst/>
            <a:cxnLst/>
            <a:rect l="l" t="t" r="r" b="b"/>
            <a:pathLst>
              <a:path w="1318426" h="710241">
                <a:moveTo>
                  <a:pt x="0" y="0"/>
                </a:moveTo>
                <a:lnTo>
                  <a:pt x="1318426" y="0"/>
                </a:lnTo>
                <a:lnTo>
                  <a:pt x="1318426" y="710241"/>
                </a:lnTo>
                <a:lnTo>
                  <a:pt x="0" y="710241"/>
                </a:lnTo>
                <a:lnTo>
                  <a:pt x="0" y="0"/>
                </a:lnTo>
                <a:close/>
              </a:path>
            </a:pathLst>
          </a:custGeom>
          <a:blipFill>
            <a:blip r:embed="rId3">
              <a:extLst>
                <a:ext uri="{96DAC541-7B7A-43D3-8B79-37D633B846F1}">
                  <asvg:svgBlip xmlns:asvg="http://schemas.microsoft.com/office/drawing/2016/SVG/main" xmlns="" r:embed="rId4"/>
                </a:ext>
              </a:extLst>
            </a:blip>
            <a:stretch>
              <a:fillRect b="-85630"/>
            </a:stretch>
          </a:blipFill>
        </p:spPr>
      </p:sp>
      <p:sp>
        <p:nvSpPr>
          <p:cNvPr id="18" name="Freeform 18"/>
          <p:cNvSpPr/>
          <p:nvPr/>
        </p:nvSpPr>
        <p:spPr>
          <a:xfrm rot="-1026235" flipH="1">
            <a:off x="18369309" y="1818709"/>
            <a:ext cx="7249660" cy="4304486"/>
          </a:xfrm>
          <a:custGeom>
            <a:avLst/>
            <a:gdLst/>
            <a:ahLst/>
            <a:cxnLst/>
            <a:rect l="l" t="t" r="r" b="b"/>
            <a:pathLst>
              <a:path w="7249660" h="4304486">
                <a:moveTo>
                  <a:pt x="7249660" y="0"/>
                </a:moveTo>
                <a:lnTo>
                  <a:pt x="0" y="0"/>
                </a:lnTo>
                <a:lnTo>
                  <a:pt x="0" y="4304486"/>
                </a:lnTo>
                <a:lnTo>
                  <a:pt x="7249660" y="4304486"/>
                </a:lnTo>
                <a:lnTo>
                  <a:pt x="724966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9" name="TextBox 19"/>
          <p:cNvSpPr txBox="1"/>
          <p:nvPr/>
        </p:nvSpPr>
        <p:spPr>
          <a:xfrm>
            <a:off x="17896638" y="9172575"/>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3892" y="6669599"/>
            <a:ext cx="1318426" cy="710241"/>
          </a:xfrm>
          <a:custGeom>
            <a:avLst/>
            <a:gdLst/>
            <a:ahLst/>
            <a:cxnLst/>
            <a:rect l="l" t="t" r="r" b="b"/>
            <a:pathLst>
              <a:path w="1318426" h="710241">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sp>
        <p:nvSpPr>
          <p:cNvPr id="3" name="Freeform 3"/>
          <p:cNvSpPr/>
          <p:nvPr/>
        </p:nvSpPr>
        <p:spPr>
          <a:xfrm rot="-5400000">
            <a:off x="16653983" y="812907"/>
            <a:ext cx="1318426" cy="710241"/>
          </a:xfrm>
          <a:custGeom>
            <a:avLst/>
            <a:gdLst/>
            <a:ahLst/>
            <a:cxnLst/>
            <a:rect l="l" t="t" r="r" b="b"/>
            <a:pathLst>
              <a:path w="1318426" h="710241">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grpSp>
        <p:nvGrpSpPr>
          <p:cNvPr id="4" name="Group 4"/>
          <p:cNvGrpSpPr/>
          <p:nvPr/>
        </p:nvGrpSpPr>
        <p:grpSpPr>
          <a:xfrm rot="-10800000">
            <a:off x="8175770" y="9787711"/>
            <a:ext cx="10817079" cy="518339"/>
            <a:chOff x="0" y="0"/>
            <a:chExt cx="2848943" cy="136517"/>
          </a:xfrm>
        </p:grpSpPr>
        <p:sp>
          <p:nvSpPr>
            <p:cNvPr id="5" name="Freeform 5"/>
            <p:cNvSpPr/>
            <p:nvPr/>
          </p:nvSpPr>
          <p:spPr>
            <a:xfrm>
              <a:off x="0" y="0"/>
              <a:ext cx="2848943" cy="136517"/>
            </a:xfrm>
            <a:custGeom>
              <a:avLst/>
              <a:gdLst/>
              <a:ahLst/>
              <a:cxnLst/>
              <a:rect l="l" t="t" r="r" b="b"/>
              <a:pathLst>
                <a:path w="2848943" h="136517">
                  <a:moveTo>
                    <a:pt x="68259" y="0"/>
                  </a:moveTo>
                  <a:lnTo>
                    <a:pt x="2780684" y="0"/>
                  </a:lnTo>
                  <a:cubicBezTo>
                    <a:pt x="2798787" y="0"/>
                    <a:pt x="2816149" y="7192"/>
                    <a:pt x="2828950" y="19992"/>
                  </a:cubicBezTo>
                  <a:cubicBezTo>
                    <a:pt x="2841751" y="32793"/>
                    <a:pt x="2848943" y="50155"/>
                    <a:pt x="2848943" y="68259"/>
                  </a:cubicBezTo>
                  <a:lnTo>
                    <a:pt x="2848943" y="68259"/>
                  </a:lnTo>
                  <a:cubicBezTo>
                    <a:pt x="2848943" y="86362"/>
                    <a:pt x="2841751" y="103724"/>
                    <a:pt x="2828950" y="116525"/>
                  </a:cubicBezTo>
                  <a:cubicBezTo>
                    <a:pt x="2816149" y="129326"/>
                    <a:pt x="2798787" y="136517"/>
                    <a:pt x="2780684" y="136517"/>
                  </a:cubicBezTo>
                  <a:lnTo>
                    <a:pt x="68259" y="136517"/>
                  </a:lnTo>
                  <a:cubicBezTo>
                    <a:pt x="50155" y="136517"/>
                    <a:pt x="32793" y="129326"/>
                    <a:pt x="19992" y="116525"/>
                  </a:cubicBezTo>
                  <a:cubicBezTo>
                    <a:pt x="7192" y="103724"/>
                    <a:pt x="0" y="86362"/>
                    <a:pt x="0" y="68259"/>
                  </a:cubicBezTo>
                  <a:lnTo>
                    <a:pt x="0" y="68259"/>
                  </a:lnTo>
                  <a:cubicBezTo>
                    <a:pt x="0" y="50155"/>
                    <a:pt x="7192" y="32793"/>
                    <a:pt x="19992" y="19992"/>
                  </a:cubicBezTo>
                  <a:cubicBezTo>
                    <a:pt x="32793" y="7192"/>
                    <a:pt x="50155" y="0"/>
                    <a:pt x="68259"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6" name="TextBox 6"/>
            <p:cNvSpPr txBox="1"/>
            <p:nvPr/>
          </p:nvSpPr>
          <p:spPr>
            <a:xfrm>
              <a:off x="0" y="-38100"/>
              <a:ext cx="2848943" cy="174617"/>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10800000">
            <a:off x="-388840" y="1072108"/>
            <a:ext cx="14562527" cy="2175801"/>
            <a:chOff x="0" y="0"/>
            <a:chExt cx="3835398" cy="573050"/>
          </a:xfrm>
        </p:grpSpPr>
        <p:sp>
          <p:nvSpPr>
            <p:cNvPr id="8" name="Freeform 8"/>
            <p:cNvSpPr/>
            <p:nvPr/>
          </p:nvSpPr>
          <p:spPr>
            <a:xfrm>
              <a:off x="0" y="0"/>
              <a:ext cx="3835398" cy="573050"/>
            </a:xfrm>
            <a:custGeom>
              <a:avLst/>
              <a:gdLst/>
              <a:ahLst/>
              <a:cxnLst/>
              <a:rect l="l" t="t" r="r" b="b"/>
              <a:pathLst>
                <a:path w="3835398" h="573050">
                  <a:moveTo>
                    <a:pt x="53163" y="0"/>
                  </a:moveTo>
                  <a:lnTo>
                    <a:pt x="3782235" y="0"/>
                  </a:lnTo>
                  <a:cubicBezTo>
                    <a:pt x="3811596" y="0"/>
                    <a:pt x="3835398" y="23802"/>
                    <a:pt x="3835398" y="53163"/>
                  </a:cubicBezTo>
                  <a:lnTo>
                    <a:pt x="3835398" y="519887"/>
                  </a:lnTo>
                  <a:cubicBezTo>
                    <a:pt x="3835398" y="549248"/>
                    <a:pt x="3811596" y="573050"/>
                    <a:pt x="3782235" y="573050"/>
                  </a:cubicBezTo>
                  <a:lnTo>
                    <a:pt x="53163" y="573050"/>
                  </a:lnTo>
                  <a:cubicBezTo>
                    <a:pt x="23802" y="573050"/>
                    <a:pt x="0" y="549248"/>
                    <a:pt x="0" y="519887"/>
                  </a:cubicBezTo>
                  <a:lnTo>
                    <a:pt x="0" y="53163"/>
                  </a:lnTo>
                  <a:cubicBezTo>
                    <a:pt x="0" y="23802"/>
                    <a:pt x="23802" y="0"/>
                    <a:pt x="53163"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9" name="TextBox 9"/>
            <p:cNvSpPr txBox="1"/>
            <p:nvPr/>
          </p:nvSpPr>
          <p:spPr>
            <a:xfrm>
              <a:off x="0" y="-38100"/>
              <a:ext cx="3835398" cy="61115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894181" y="2942257"/>
            <a:ext cx="336378" cy="401047"/>
          </a:xfrm>
          <a:custGeom>
            <a:avLst/>
            <a:gdLst/>
            <a:ahLst/>
            <a:cxnLst/>
            <a:rect l="l" t="t" r="r" b="b"/>
            <a:pathLst>
              <a:path w="336378" h="401047">
                <a:moveTo>
                  <a:pt x="0" y="0"/>
                </a:moveTo>
                <a:lnTo>
                  <a:pt x="336378" y="0"/>
                </a:lnTo>
                <a:lnTo>
                  <a:pt x="336378" y="401048"/>
                </a:lnTo>
                <a:lnTo>
                  <a:pt x="0" y="40104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TextBox 11"/>
          <p:cNvSpPr txBox="1"/>
          <p:nvPr/>
        </p:nvSpPr>
        <p:spPr>
          <a:xfrm>
            <a:off x="-388840" y="1635415"/>
            <a:ext cx="15846036" cy="1077762"/>
          </a:xfrm>
          <a:prstGeom prst="rect">
            <a:avLst/>
          </a:prstGeom>
        </p:spPr>
        <p:txBody>
          <a:bodyPr lIns="0" tIns="0" rIns="0" bIns="0" rtlCol="0" anchor="t">
            <a:spAutoFit/>
          </a:bodyPr>
          <a:lstStyle/>
          <a:p>
            <a:pPr algn="ctr">
              <a:lnSpc>
                <a:spcPts val="8362"/>
              </a:lnSpc>
            </a:pPr>
            <a:r>
              <a:rPr lang="en-US" sz="7271" b="1">
                <a:solidFill>
                  <a:srgbClr val="5271FF"/>
                </a:solidFill>
                <a:latin typeface="Aileron Bold"/>
                <a:ea typeface="Aileron Bold"/>
                <a:cs typeface="Aileron Bold"/>
                <a:sym typeface="Aileron Bold"/>
              </a:rPr>
              <a:t>TrackHealth Pro : Problèmes </a:t>
            </a:r>
          </a:p>
        </p:txBody>
      </p:sp>
      <p:sp>
        <p:nvSpPr>
          <p:cNvPr id="12" name="TextBox 12"/>
          <p:cNvSpPr txBox="1"/>
          <p:nvPr/>
        </p:nvSpPr>
        <p:spPr>
          <a:xfrm>
            <a:off x="1447800" y="3790834"/>
            <a:ext cx="16463801" cy="397545"/>
          </a:xfrm>
          <a:prstGeom prst="rect">
            <a:avLst/>
          </a:prstGeom>
        </p:spPr>
        <p:txBody>
          <a:bodyPr wrap="square" lIns="0" tIns="0" rIns="0" bIns="0" rtlCol="0" anchor="t">
            <a:spAutoFit/>
          </a:bodyPr>
          <a:lstStyle/>
          <a:p>
            <a:pPr algn="l">
              <a:lnSpc>
                <a:spcPts val="3079"/>
              </a:lnSpc>
              <a:spcBef>
                <a:spcPct val="0"/>
              </a:spcBef>
            </a:pPr>
            <a:r>
              <a:rPr lang="en-US" sz="2199" dirty="0">
                <a:solidFill>
                  <a:srgbClr val="000000"/>
                </a:solidFill>
                <a:latin typeface="Poppins"/>
                <a:ea typeface="Poppins"/>
                <a:cs typeface="Poppins"/>
                <a:sym typeface="Poppins"/>
              </a:rPr>
              <a:t>1- Les </a:t>
            </a:r>
            <a:r>
              <a:rPr lang="en-US" sz="2199" dirty="0" err="1">
                <a:solidFill>
                  <a:srgbClr val="000000"/>
                </a:solidFill>
                <a:latin typeface="Poppins"/>
                <a:ea typeface="Poppins"/>
                <a:cs typeface="Poppins"/>
                <a:sym typeface="Poppins"/>
              </a:rPr>
              <a:t>données</a:t>
            </a:r>
            <a:r>
              <a:rPr lang="en-US" sz="2199" dirty="0">
                <a:solidFill>
                  <a:srgbClr val="000000"/>
                </a:solidFill>
                <a:latin typeface="Poppins"/>
                <a:ea typeface="Poppins"/>
                <a:cs typeface="Poppins"/>
                <a:sym typeface="Poppins"/>
              </a:rPr>
              <a:t> des patients ne </a:t>
            </a:r>
            <a:r>
              <a:rPr lang="en-US" sz="2199" dirty="0" err="1">
                <a:solidFill>
                  <a:srgbClr val="000000"/>
                </a:solidFill>
                <a:latin typeface="Poppins"/>
                <a:ea typeface="Poppins"/>
                <a:cs typeface="Poppins"/>
                <a:sym typeface="Poppins"/>
              </a:rPr>
              <a:t>sont</a:t>
            </a:r>
            <a:r>
              <a:rPr lang="en-US" sz="2199" dirty="0">
                <a:solidFill>
                  <a:srgbClr val="000000"/>
                </a:solidFill>
                <a:latin typeface="Poppins"/>
                <a:ea typeface="Poppins"/>
                <a:cs typeface="Poppins"/>
                <a:sym typeface="Poppins"/>
              </a:rPr>
              <a:t> pas </a:t>
            </a:r>
            <a:r>
              <a:rPr lang="en-US" sz="2199" dirty="0" err="1">
                <a:solidFill>
                  <a:srgbClr val="000000"/>
                </a:solidFill>
                <a:latin typeface="Poppins"/>
                <a:ea typeface="Poppins"/>
                <a:cs typeface="Poppins"/>
                <a:sym typeface="Poppins"/>
              </a:rPr>
              <a:t>correctement</a:t>
            </a:r>
            <a:r>
              <a:rPr lang="en-US" sz="2199" dirty="0">
                <a:solidFill>
                  <a:srgbClr val="000000"/>
                </a:solidFill>
                <a:latin typeface="Poppins"/>
                <a:ea typeface="Poppins"/>
                <a:cs typeface="Poppins"/>
                <a:sym typeface="Poppins"/>
              </a:rPr>
              <a:t> </a:t>
            </a:r>
            <a:r>
              <a:rPr lang="en-US" sz="2199" dirty="0" err="1">
                <a:solidFill>
                  <a:srgbClr val="000000"/>
                </a:solidFill>
                <a:latin typeface="Poppins"/>
                <a:ea typeface="Poppins"/>
                <a:cs typeface="Poppins"/>
                <a:sym typeface="Poppins"/>
              </a:rPr>
              <a:t>cryptées</a:t>
            </a:r>
            <a:r>
              <a:rPr lang="en-US" sz="2199" dirty="0">
                <a:solidFill>
                  <a:srgbClr val="000000"/>
                </a:solidFill>
                <a:latin typeface="Poppins"/>
                <a:ea typeface="Poppins"/>
                <a:cs typeface="Poppins"/>
                <a:sym typeface="Poppins"/>
              </a:rPr>
              <a:t>, </a:t>
            </a:r>
            <a:r>
              <a:rPr lang="en-US" sz="2199" dirty="0" err="1">
                <a:solidFill>
                  <a:srgbClr val="000000"/>
                </a:solidFill>
                <a:latin typeface="Poppins"/>
                <a:ea typeface="Poppins"/>
                <a:cs typeface="Poppins"/>
                <a:sym typeface="Poppins"/>
              </a:rPr>
              <a:t>ce</a:t>
            </a:r>
            <a:r>
              <a:rPr lang="en-US" sz="2199" dirty="0">
                <a:solidFill>
                  <a:srgbClr val="000000"/>
                </a:solidFill>
                <a:latin typeface="Poppins"/>
                <a:ea typeface="Poppins"/>
                <a:cs typeface="Poppins"/>
                <a:sym typeface="Poppins"/>
              </a:rPr>
              <a:t> qui </a:t>
            </a:r>
            <a:r>
              <a:rPr lang="en-US" sz="2199" dirty="0" err="1">
                <a:solidFill>
                  <a:srgbClr val="000000"/>
                </a:solidFill>
                <a:latin typeface="Poppins"/>
                <a:ea typeface="Poppins"/>
                <a:cs typeface="Poppins"/>
                <a:sym typeface="Poppins"/>
              </a:rPr>
              <a:t>risque</a:t>
            </a:r>
            <a:r>
              <a:rPr lang="en-US" sz="2199" dirty="0">
                <a:solidFill>
                  <a:srgbClr val="000000"/>
                </a:solidFill>
                <a:latin typeface="Poppins"/>
                <a:ea typeface="Poppins"/>
                <a:cs typeface="Poppins"/>
                <a:sym typeface="Poppins"/>
              </a:rPr>
              <a:t> </a:t>
            </a:r>
            <a:r>
              <a:rPr lang="en-US" sz="2199" dirty="0" err="1">
                <a:solidFill>
                  <a:srgbClr val="000000"/>
                </a:solidFill>
                <a:latin typeface="Poppins"/>
                <a:ea typeface="Poppins"/>
                <a:cs typeface="Poppins"/>
                <a:sym typeface="Poppins"/>
              </a:rPr>
              <a:t>d'entraîner</a:t>
            </a:r>
            <a:r>
              <a:rPr lang="en-US" sz="2199" dirty="0">
                <a:solidFill>
                  <a:srgbClr val="000000"/>
                </a:solidFill>
                <a:latin typeface="Poppins"/>
                <a:ea typeface="Poppins"/>
                <a:cs typeface="Poppins"/>
                <a:sym typeface="Poppins"/>
              </a:rPr>
              <a:t> un </a:t>
            </a:r>
            <a:r>
              <a:rPr lang="en-US" sz="2199" dirty="0" err="1">
                <a:solidFill>
                  <a:srgbClr val="000000"/>
                </a:solidFill>
                <a:latin typeface="Poppins"/>
                <a:ea typeface="Poppins"/>
                <a:cs typeface="Poppins"/>
                <a:sym typeface="Poppins"/>
              </a:rPr>
              <a:t>accès</a:t>
            </a:r>
            <a:r>
              <a:rPr lang="en-US" sz="2199" dirty="0">
                <a:solidFill>
                  <a:srgbClr val="000000"/>
                </a:solidFill>
                <a:latin typeface="Poppins"/>
                <a:ea typeface="Poppins"/>
                <a:cs typeface="Poppins"/>
                <a:sym typeface="Poppins"/>
              </a:rPr>
              <a:t> </a:t>
            </a:r>
            <a:r>
              <a:rPr lang="en-US" sz="2199" dirty="0" smtClean="0">
                <a:solidFill>
                  <a:srgbClr val="000000"/>
                </a:solidFill>
                <a:latin typeface="Poppins"/>
                <a:ea typeface="Poppins"/>
                <a:cs typeface="Poppins"/>
                <a:sym typeface="Poppins"/>
              </a:rPr>
              <a:t>non </a:t>
            </a:r>
            <a:r>
              <a:rPr lang="en-US" sz="2199" dirty="0" err="1" smtClean="0">
                <a:solidFill>
                  <a:srgbClr val="000000"/>
                </a:solidFill>
                <a:latin typeface="Poppins"/>
                <a:ea typeface="Poppins"/>
                <a:cs typeface="Poppins"/>
                <a:sym typeface="Poppins"/>
              </a:rPr>
              <a:t>autorisé</a:t>
            </a:r>
            <a:r>
              <a:rPr lang="en-US" sz="2199" dirty="0">
                <a:solidFill>
                  <a:srgbClr val="000000"/>
                </a:solidFill>
                <a:latin typeface="Poppins"/>
                <a:ea typeface="Poppins"/>
                <a:cs typeface="Poppins"/>
                <a:sym typeface="Poppins"/>
              </a:rPr>
              <a:t>.</a:t>
            </a:r>
          </a:p>
        </p:txBody>
      </p:sp>
      <p:sp>
        <p:nvSpPr>
          <p:cNvPr id="13" name="TextBox 13"/>
          <p:cNvSpPr txBox="1"/>
          <p:nvPr/>
        </p:nvSpPr>
        <p:spPr>
          <a:xfrm>
            <a:off x="1447800" y="4380787"/>
            <a:ext cx="12340626" cy="329834"/>
          </a:xfrm>
          <a:prstGeom prst="rect">
            <a:avLst/>
          </a:prstGeom>
        </p:spPr>
        <p:txBody>
          <a:bodyPr wrap="square" lIns="0" tIns="0" rIns="0" bIns="0" rtlCol="0" anchor="t">
            <a:spAutoFit/>
          </a:bodyPr>
          <a:lstStyle/>
          <a:p>
            <a:pPr>
              <a:lnSpc>
                <a:spcPts val="2735"/>
              </a:lnSpc>
              <a:spcBef>
                <a:spcPct val="0"/>
              </a:spcBef>
            </a:pPr>
            <a:r>
              <a:rPr lang="en-US" sz="1953" dirty="0">
                <a:solidFill>
                  <a:srgbClr val="000000"/>
                </a:solidFill>
                <a:latin typeface="Poppins"/>
                <a:ea typeface="Poppins"/>
                <a:cs typeface="Poppins"/>
                <a:sym typeface="Poppins"/>
              </a:rPr>
              <a:t>2-La </a:t>
            </a:r>
            <a:r>
              <a:rPr lang="en-US" sz="1953" dirty="0" err="1">
                <a:solidFill>
                  <a:srgbClr val="000000"/>
                </a:solidFill>
                <a:latin typeface="Poppins"/>
                <a:ea typeface="Poppins"/>
                <a:cs typeface="Poppins"/>
                <a:sym typeface="Poppins"/>
              </a:rPr>
              <a:t>gestion</a:t>
            </a:r>
            <a:r>
              <a:rPr lang="en-US" sz="1953" dirty="0">
                <a:solidFill>
                  <a:srgbClr val="000000"/>
                </a:solidFill>
                <a:latin typeface="Poppins"/>
                <a:ea typeface="Poppins"/>
                <a:cs typeface="Poppins"/>
                <a:sym typeface="Poppins"/>
              </a:rPr>
              <a:t> du </a:t>
            </a:r>
            <a:r>
              <a:rPr lang="en-US" sz="1953" dirty="0" err="1">
                <a:solidFill>
                  <a:srgbClr val="000000"/>
                </a:solidFill>
                <a:latin typeface="Poppins"/>
                <a:ea typeface="Poppins"/>
                <a:cs typeface="Poppins"/>
                <a:sym typeface="Poppins"/>
              </a:rPr>
              <a:t>contrôle</a:t>
            </a:r>
            <a:r>
              <a:rPr lang="en-US" sz="1953" dirty="0">
                <a:solidFill>
                  <a:srgbClr val="000000"/>
                </a:solidFill>
                <a:latin typeface="Poppins"/>
                <a:ea typeface="Poppins"/>
                <a:cs typeface="Poppins"/>
                <a:sym typeface="Poppins"/>
              </a:rPr>
              <a:t> </a:t>
            </a:r>
            <a:r>
              <a:rPr lang="en-US" sz="1953" dirty="0" err="1">
                <a:solidFill>
                  <a:srgbClr val="000000"/>
                </a:solidFill>
                <a:latin typeface="Poppins"/>
                <a:ea typeface="Poppins"/>
                <a:cs typeface="Poppins"/>
                <a:sym typeface="Poppins"/>
              </a:rPr>
              <a:t>d'accès</a:t>
            </a:r>
            <a:r>
              <a:rPr lang="en-US" sz="1953" dirty="0">
                <a:solidFill>
                  <a:srgbClr val="000000"/>
                </a:solidFill>
                <a:latin typeface="Poppins"/>
                <a:ea typeface="Poppins"/>
                <a:cs typeface="Poppins"/>
                <a:sym typeface="Poppins"/>
              </a:rPr>
              <a:t> </a:t>
            </a:r>
            <a:r>
              <a:rPr lang="en-US" sz="1953" dirty="0" err="1">
                <a:solidFill>
                  <a:srgbClr val="000000"/>
                </a:solidFill>
                <a:latin typeface="Poppins"/>
                <a:ea typeface="Poppins"/>
                <a:cs typeface="Poppins"/>
                <a:sym typeface="Poppins"/>
              </a:rPr>
              <a:t>est</a:t>
            </a:r>
            <a:r>
              <a:rPr lang="en-US" sz="1953" dirty="0">
                <a:solidFill>
                  <a:srgbClr val="000000"/>
                </a:solidFill>
                <a:latin typeface="Poppins"/>
                <a:ea typeface="Poppins"/>
                <a:cs typeface="Poppins"/>
                <a:sym typeface="Poppins"/>
              </a:rPr>
              <a:t> </a:t>
            </a:r>
            <a:r>
              <a:rPr lang="en-US" sz="1953" dirty="0" err="1">
                <a:solidFill>
                  <a:srgbClr val="000000"/>
                </a:solidFill>
                <a:latin typeface="Poppins"/>
                <a:ea typeface="Poppins"/>
                <a:cs typeface="Poppins"/>
                <a:sym typeface="Poppins"/>
              </a:rPr>
              <a:t>inefficace</a:t>
            </a:r>
            <a:r>
              <a:rPr lang="en-US" sz="1953" dirty="0">
                <a:solidFill>
                  <a:srgbClr val="000000"/>
                </a:solidFill>
                <a:latin typeface="Poppins"/>
                <a:ea typeface="Poppins"/>
                <a:cs typeface="Poppins"/>
                <a:sym typeface="Poppins"/>
              </a:rPr>
              <a:t>, </a:t>
            </a:r>
            <a:r>
              <a:rPr lang="en-US" sz="1953" dirty="0" err="1">
                <a:solidFill>
                  <a:srgbClr val="000000"/>
                </a:solidFill>
                <a:latin typeface="Poppins"/>
                <a:ea typeface="Poppins"/>
                <a:cs typeface="Poppins"/>
                <a:sym typeface="Poppins"/>
              </a:rPr>
              <a:t>permettant</a:t>
            </a:r>
            <a:r>
              <a:rPr lang="en-US" sz="1953" dirty="0">
                <a:solidFill>
                  <a:srgbClr val="000000"/>
                </a:solidFill>
                <a:latin typeface="Poppins"/>
                <a:ea typeface="Poppins"/>
                <a:cs typeface="Poppins"/>
                <a:sym typeface="Poppins"/>
              </a:rPr>
              <a:t> </a:t>
            </a:r>
            <a:r>
              <a:rPr lang="en-US" sz="1953" dirty="0" err="1">
                <a:solidFill>
                  <a:srgbClr val="000000"/>
                </a:solidFill>
                <a:latin typeface="Poppins"/>
                <a:ea typeface="Poppins"/>
                <a:cs typeface="Poppins"/>
                <a:sym typeface="Poppins"/>
              </a:rPr>
              <a:t>l'accès</a:t>
            </a:r>
            <a:r>
              <a:rPr lang="en-US" sz="1953" dirty="0">
                <a:solidFill>
                  <a:srgbClr val="000000"/>
                </a:solidFill>
                <a:latin typeface="Poppins"/>
                <a:ea typeface="Poppins"/>
                <a:cs typeface="Poppins"/>
                <a:sym typeface="Poppins"/>
              </a:rPr>
              <a:t> du personnel </a:t>
            </a:r>
            <a:r>
              <a:rPr lang="en-US" sz="1953" dirty="0" smtClean="0">
                <a:solidFill>
                  <a:srgbClr val="000000"/>
                </a:solidFill>
                <a:latin typeface="Poppins"/>
                <a:ea typeface="Poppins"/>
                <a:cs typeface="Poppins"/>
                <a:sym typeface="Poppins"/>
              </a:rPr>
              <a:t>non </a:t>
            </a:r>
            <a:r>
              <a:rPr lang="en-US" sz="1953" dirty="0" err="1" smtClean="0">
                <a:solidFill>
                  <a:srgbClr val="000000"/>
                </a:solidFill>
                <a:latin typeface="Poppins"/>
                <a:ea typeface="Poppins"/>
                <a:cs typeface="Poppins"/>
                <a:sym typeface="Poppins"/>
              </a:rPr>
              <a:t>autorisé</a:t>
            </a:r>
            <a:endParaRPr lang="en-US" sz="1953" dirty="0">
              <a:solidFill>
                <a:srgbClr val="000000"/>
              </a:solidFill>
              <a:latin typeface="Poppins"/>
              <a:ea typeface="Poppins"/>
              <a:cs typeface="Poppins"/>
              <a:sym typeface="Poppins"/>
            </a:endParaRPr>
          </a:p>
        </p:txBody>
      </p:sp>
      <p:sp>
        <p:nvSpPr>
          <p:cNvPr id="14" name="TextBox 14"/>
          <p:cNvSpPr txBox="1"/>
          <p:nvPr/>
        </p:nvSpPr>
        <p:spPr>
          <a:xfrm>
            <a:off x="1447800" y="4940760"/>
            <a:ext cx="14561741" cy="329834"/>
          </a:xfrm>
          <a:prstGeom prst="rect">
            <a:avLst/>
          </a:prstGeom>
        </p:spPr>
        <p:txBody>
          <a:bodyPr wrap="square" lIns="0" tIns="0" rIns="0" bIns="0" rtlCol="0" anchor="t">
            <a:spAutoFit/>
          </a:bodyPr>
          <a:lstStyle/>
          <a:p>
            <a:pPr>
              <a:lnSpc>
                <a:spcPts val="2735"/>
              </a:lnSpc>
              <a:spcBef>
                <a:spcPct val="0"/>
              </a:spcBef>
            </a:pPr>
            <a:r>
              <a:rPr lang="en-US" sz="1953" dirty="0">
                <a:solidFill>
                  <a:srgbClr val="000000"/>
                </a:solidFill>
                <a:latin typeface="Poppins"/>
                <a:ea typeface="Poppins"/>
                <a:cs typeface="Poppins"/>
                <a:sym typeface="Poppins"/>
              </a:rPr>
              <a:t>3-Le respect des </a:t>
            </a:r>
            <a:r>
              <a:rPr lang="en-US" sz="1953" dirty="0" err="1">
                <a:solidFill>
                  <a:srgbClr val="000000"/>
                </a:solidFill>
                <a:latin typeface="Poppins"/>
                <a:ea typeface="Poppins"/>
                <a:cs typeface="Poppins"/>
                <a:sym typeface="Poppins"/>
              </a:rPr>
              <a:t>réglementations</a:t>
            </a:r>
            <a:r>
              <a:rPr lang="en-US" sz="1953" dirty="0">
                <a:solidFill>
                  <a:srgbClr val="000000"/>
                </a:solidFill>
                <a:latin typeface="Poppins"/>
                <a:ea typeface="Poppins"/>
                <a:cs typeface="Poppins"/>
                <a:sym typeface="Poppins"/>
              </a:rPr>
              <a:t> en </a:t>
            </a:r>
            <a:r>
              <a:rPr lang="en-US" sz="1953" dirty="0" err="1">
                <a:solidFill>
                  <a:srgbClr val="000000"/>
                </a:solidFill>
                <a:latin typeface="Poppins"/>
                <a:ea typeface="Poppins"/>
                <a:cs typeface="Poppins"/>
                <a:sym typeface="Poppins"/>
              </a:rPr>
              <a:t>matière</a:t>
            </a:r>
            <a:r>
              <a:rPr lang="en-US" sz="1953" dirty="0">
                <a:solidFill>
                  <a:srgbClr val="000000"/>
                </a:solidFill>
                <a:latin typeface="Poppins"/>
                <a:ea typeface="Poppins"/>
                <a:cs typeface="Poppins"/>
                <a:sym typeface="Poppins"/>
              </a:rPr>
              <a:t> de </a:t>
            </a:r>
            <a:r>
              <a:rPr lang="en-US" sz="1953" dirty="0" err="1">
                <a:solidFill>
                  <a:srgbClr val="000000"/>
                </a:solidFill>
                <a:latin typeface="Poppins"/>
                <a:ea typeface="Poppins"/>
                <a:cs typeface="Poppins"/>
                <a:sym typeface="Poppins"/>
              </a:rPr>
              <a:t>soins</a:t>
            </a:r>
            <a:r>
              <a:rPr lang="en-US" sz="1953" dirty="0">
                <a:solidFill>
                  <a:srgbClr val="000000"/>
                </a:solidFill>
                <a:latin typeface="Poppins"/>
                <a:ea typeface="Poppins"/>
                <a:cs typeface="Poppins"/>
                <a:sym typeface="Poppins"/>
              </a:rPr>
              <a:t> de santé </a:t>
            </a:r>
            <a:r>
              <a:rPr lang="en-US" sz="1953" dirty="0" err="1">
                <a:solidFill>
                  <a:srgbClr val="000000"/>
                </a:solidFill>
                <a:latin typeface="Poppins"/>
                <a:ea typeface="Poppins"/>
                <a:cs typeface="Poppins"/>
                <a:sym typeface="Poppins"/>
              </a:rPr>
              <a:t>est</a:t>
            </a:r>
            <a:r>
              <a:rPr lang="en-US" sz="1953" dirty="0">
                <a:solidFill>
                  <a:srgbClr val="000000"/>
                </a:solidFill>
                <a:latin typeface="Poppins"/>
                <a:ea typeface="Poppins"/>
                <a:cs typeface="Poppins"/>
                <a:sym typeface="Poppins"/>
              </a:rPr>
              <a:t> </a:t>
            </a:r>
            <a:r>
              <a:rPr lang="en-US" sz="1953" dirty="0" err="1">
                <a:solidFill>
                  <a:srgbClr val="000000"/>
                </a:solidFill>
                <a:latin typeface="Poppins"/>
                <a:ea typeface="Poppins"/>
                <a:cs typeface="Poppins"/>
                <a:sym typeface="Poppins"/>
              </a:rPr>
              <a:t>difficile</a:t>
            </a:r>
            <a:r>
              <a:rPr lang="en-US" sz="1953" dirty="0">
                <a:solidFill>
                  <a:srgbClr val="000000"/>
                </a:solidFill>
                <a:latin typeface="Poppins"/>
                <a:ea typeface="Poppins"/>
                <a:cs typeface="Poppins"/>
                <a:sym typeface="Poppins"/>
              </a:rPr>
              <a:t>, </a:t>
            </a:r>
            <a:r>
              <a:rPr lang="en-US" sz="1953" dirty="0" err="1">
                <a:solidFill>
                  <a:srgbClr val="000000"/>
                </a:solidFill>
                <a:latin typeface="Poppins"/>
                <a:ea typeface="Poppins"/>
                <a:cs typeface="Poppins"/>
                <a:sym typeface="Poppins"/>
              </a:rPr>
              <a:t>ce</a:t>
            </a:r>
            <a:r>
              <a:rPr lang="en-US" sz="1953" dirty="0">
                <a:solidFill>
                  <a:srgbClr val="000000"/>
                </a:solidFill>
                <a:latin typeface="Poppins"/>
                <a:ea typeface="Poppins"/>
                <a:cs typeface="Poppins"/>
                <a:sym typeface="Poppins"/>
              </a:rPr>
              <a:t> qui </a:t>
            </a:r>
            <a:r>
              <a:rPr lang="en-US" sz="1953" dirty="0" err="1">
                <a:solidFill>
                  <a:srgbClr val="000000"/>
                </a:solidFill>
                <a:latin typeface="Poppins"/>
                <a:ea typeface="Poppins"/>
                <a:cs typeface="Poppins"/>
                <a:sym typeface="Poppins"/>
              </a:rPr>
              <a:t>peut</a:t>
            </a:r>
            <a:r>
              <a:rPr lang="en-US" sz="1953" dirty="0">
                <a:solidFill>
                  <a:srgbClr val="000000"/>
                </a:solidFill>
                <a:latin typeface="Poppins"/>
                <a:ea typeface="Poppins"/>
                <a:cs typeface="Poppins"/>
                <a:sym typeface="Poppins"/>
              </a:rPr>
              <a:t> </a:t>
            </a:r>
            <a:r>
              <a:rPr lang="en-US" sz="1953" dirty="0" err="1">
                <a:solidFill>
                  <a:srgbClr val="000000"/>
                </a:solidFill>
                <a:latin typeface="Poppins"/>
                <a:ea typeface="Poppins"/>
                <a:cs typeface="Poppins"/>
                <a:sym typeface="Poppins"/>
              </a:rPr>
              <a:t>entraîner</a:t>
            </a:r>
            <a:r>
              <a:rPr lang="en-US" sz="1953" dirty="0">
                <a:solidFill>
                  <a:srgbClr val="000000"/>
                </a:solidFill>
                <a:latin typeface="Poppins"/>
                <a:ea typeface="Poppins"/>
                <a:cs typeface="Poppins"/>
                <a:sym typeface="Poppins"/>
              </a:rPr>
              <a:t> </a:t>
            </a:r>
            <a:r>
              <a:rPr lang="en-US" sz="1953" dirty="0" smtClean="0">
                <a:solidFill>
                  <a:srgbClr val="000000"/>
                </a:solidFill>
                <a:latin typeface="Poppins"/>
                <a:ea typeface="Poppins"/>
                <a:cs typeface="Poppins"/>
                <a:sym typeface="Poppins"/>
              </a:rPr>
              <a:t>des sanctions</a:t>
            </a:r>
            <a:endParaRPr lang="en-US" sz="1953" dirty="0">
              <a:solidFill>
                <a:srgbClr val="000000"/>
              </a:solidFill>
              <a:latin typeface="Poppins"/>
              <a:ea typeface="Poppins"/>
              <a:cs typeface="Poppins"/>
              <a:sym typeface="Poppins"/>
            </a:endParaRPr>
          </a:p>
        </p:txBody>
      </p:sp>
      <p:sp>
        <p:nvSpPr>
          <p:cNvPr id="15" name="TextBox 15"/>
          <p:cNvSpPr txBox="1"/>
          <p:nvPr/>
        </p:nvSpPr>
        <p:spPr>
          <a:xfrm>
            <a:off x="1447800" y="5624558"/>
            <a:ext cx="11135119" cy="329834"/>
          </a:xfrm>
          <a:prstGeom prst="rect">
            <a:avLst/>
          </a:prstGeom>
        </p:spPr>
        <p:txBody>
          <a:bodyPr wrap="square" lIns="0" tIns="0" rIns="0" bIns="0" rtlCol="0" anchor="t">
            <a:spAutoFit/>
          </a:bodyPr>
          <a:lstStyle/>
          <a:p>
            <a:pPr>
              <a:lnSpc>
                <a:spcPts val="2735"/>
              </a:lnSpc>
              <a:spcBef>
                <a:spcPct val="0"/>
              </a:spcBef>
            </a:pPr>
            <a:r>
              <a:rPr lang="en-US" sz="1953" dirty="0">
                <a:solidFill>
                  <a:srgbClr val="000000"/>
                </a:solidFill>
                <a:latin typeface="Poppins"/>
                <a:ea typeface="Poppins"/>
                <a:cs typeface="Poppins"/>
                <a:sym typeface="Poppins"/>
              </a:rPr>
              <a:t>4-Les </a:t>
            </a:r>
            <a:r>
              <a:rPr lang="en-US" sz="1953" dirty="0" err="1">
                <a:solidFill>
                  <a:srgbClr val="000000"/>
                </a:solidFill>
                <a:latin typeface="Poppins"/>
                <a:ea typeface="Poppins"/>
                <a:cs typeface="Poppins"/>
                <a:sym typeface="Poppins"/>
              </a:rPr>
              <a:t>pratiques</a:t>
            </a:r>
            <a:r>
              <a:rPr lang="en-US" sz="1953" dirty="0">
                <a:solidFill>
                  <a:srgbClr val="000000"/>
                </a:solidFill>
                <a:latin typeface="Poppins"/>
                <a:ea typeface="Poppins"/>
                <a:cs typeface="Poppins"/>
                <a:sym typeface="Poppins"/>
              </a:rPr>
              <a:t> de </a:t>
            </a:r>
            <a:r>
              <a:rPr lang="en-US" sz="1953" dirty="0" err="1">
                <a:solidFill>
                  <a:srgbClr val="000000"/>
                </a:solidFill>
                <a:latin typeface="Poppins"/>
                <a:ea typeface="Poppins"/>
                <a:cs typeface="Poppins"/>
                <a:sym typeface="Poppins"/>
              </a:rPr>
              <a:t>gestion</a:t>
            </a:r>
            <a:r>
              <a:rPr lang="en-US" sz="1953" dirty="0">
                <a:solidFill>
                  <a:srgbClr val="000000"/>
                </a:solidFill>
                <a:latin typeface="Poppins"/>
                <a:ea typeface="Poppins"/>
                <a:cs typeface="Poppins"/>
                <a:sym typeface="Poppins"/>
              </a:rPr>
              <a:t> des </a:t>
            </a:r>
            <a:r>
              <a:rPr lang="en-US" sz="1953" dirty="0" err="1">
                <a:solidFill>
                  <a:srgbClr val="000000"/>
                </a:solidFill>
                <a:latin typeface="Poppins"/>
                <a:ea typeface="Poppins"/>
                <a:cs typeface="Poppins"/>
                <a:sym typeface="Poppins"/>
              </a:rPr>
              <a:t>clés</a:t>
            </a:r>
            <a:r>
              <a:rPr lang="en-US" sz="1953" dirty="0">
                <a:solidFill>
                  <a:srgbClr val="000000"/>
                </a:solidFill>
                <a:latin typeface="Poppins"/>
                <a:ea typeface="Poppins"/>
                <a:cs typeface="Poppins"/>
                <a:sym typeface="Poppins"/>
              </a:rPr>
              <a:t> </a:t>
            </a:r>
            <a:r>
              <a:rPr lang="en-US" sz="1953" dirty="0" err="1">
                <a:solidFill>
                  <a:srgbClr val="000000"/>
                </a:solidFill>
                <a:latin typeface="Poppins"/>
                <a:ea typeface="Poppins"/>
                <a:cs typeface="Poppins"/>
                <a:sym typeface="Poppins"/>
              </a:rPr>
              <a:t>sont</a:t>
            </a:r>
            <a:r>
              <a:rPr lang="en-US" sz="1953" dirty="0">
                <a:solidFill>
                  <a:srgbClr val="000000"/>
                </a:solidFill>
                <a:latin typeface="Poppins"/>
                <a:ea typeface="Poppins"/>
                <a:cs typeface="Poppins"/>
                <a:sym typeface="Poppins"/>
              </a:rPr>
              <a:t> </a:t>
            </a:r>
            <a:r>
              <a:rPr lang="en-US" sz="1953" dirty="0" err="1">
                <a:solidFill>
                  <a:srgbClr val="000000"/>
                </a:solidFill>
                <a:latin typeface="Poppins"/>
                <a:ea typeface="Poppins"/>
                <a:cs typeface="Poppins"/>
                <a:sym typeface="Poppins"/>
              </a:rPr>
              <a:t>insuffisantes</a:t>
            </a:r>
            <a:r>
              <a:rPr lang="en-US" sz="1953" dirty="0">
                <a:solidFill>
                  <a:srgbClr val="000000"/>
                </a:solidFill>
                <a:latin typeface="Poppins"/>
                <a:ea typeface="Poppins"/>
                <a:cs typeface="Poppins"/>
                <a:sym typeface="Poppins"/>
              </a:rPr>
              <a:t>, </a:t>
            </a:r>
            <a:r>
              <a:rPr lang="en-US" sz="1953" dirty="0" err="1">
                <a:solidFill>
                  <a:srgbClr val="000000"/>
                </a:solidFill>
                <a:latin typeface="Poppins"/>
                <a:ea typeface="Poppins"/>
                <a:cs typeface="Poppins"/>
                <a:sym typeface="Poppins"/>
              </a:rPr>
              <a:t>créant</a:t>
            </a:r>
            <a:r>
              <a:rPr lang="en-US" sz="1953" dirty="0">
                <a:solidFill>
                  <a:srgbClr val="000000"/>
                </a:solidFill>
                <a:latin typeface="Poppins"/>
                <a:ea typeface="Poppins"/>
                <a:cs typeface="Poppins"/>
                <a:sym typeface="Poppins"/>
              </a:rPr>
              <a:t> des </a:t>
            </a:r>
            <a:r>
              <a:rPr lang="en-US" sz="1953" dirty="0" err="1">
                <a:solidFill>
                  <a:srgbClr val="000000"/>
                </a:solidFill>
                <a:latin typeface="Poppins"/>
                <a:ea typeface="Poppins"/>
                <a:cs typeface="Poppins"/>
                <a:sym typeface="Poppins"/>
              </a:rPr>
              <a:t>failles</a:t>
            </a:r>
            <a:r>
              <a:rPr lang="en-US" sz="1953" dirty="0">
                <a:solidFill>
                  <a:srgbClr val="000000"/>
                </a:solidFill>
                <a:latin typeface="Poppins"/>
                <a:ea typeface="Poppins"/>
                <a:cs typeface="Poppins"/>
                <a:sym typeface="Poppins"/>
              </a:rPr>
              <a:t> </a:t>
            </a:r>
            <a:r>
              <a:rPr lang="en-US" sz="1953" dirty="0" smtClean="0">
                <a:solidFill>
                  <a:srgbClr val="000000"/>
                </a:solidFill>
                <a:latin typeface="Poppins"/>
                <a:ea typeface="Poppins"/>
                <a:cs typeface="Poppins"/>
                <a:sym typeface="Poppins"/>
              </a:rPr>
              <a:t>de </a:t>
            </a:r>
            <a:r>
              <a:rPr lang="en-US" sz="1953" dirty="0" err="1" smtClean="0">
                <a:solidFill>
                  <a:srgbClr val="000000"/>
                </a:solidFill>
                <a:latin typeface="Poppins"/>
                <a:ea typeface="Poppins"/>
                <a:cs typeface="Poppins"/>
                <a:sym typeface="Poppins"/>
              </a:rPr>
              <a:t>sécurité</a:t>
            </a:r>
            <a:r>
              <a:rPr lang="en-US" sz="1953" dirty="0">
                <a:solidFill>
                  <a:srgbClr val="000000"/>
                </a:solidFill>
                <a:latin typeface="Poppins"/>
                <a:ea typeface="Poppins"/>
                <a:cs typeface="Poppins"/>
                <a:sym typeface="Poppins"/>
              </a:rPr>
              <a:t>.</a:t>
            </a:r>
          </a:p>
        </p:txBody>
      </p:sp>
      <p:sp>
        <p:nvSpPr>
          <p:cNvPr id="16" name="TextBox 16"/>
          <p:cNvSpPr txBox="1"/>
          <p:nvPr/>
        </p:nvSpPr>
        <p:spPr>
          <a:xfrm>
            <a:off x="1447800" y="6308356"/>
            <a:ext cx="9242859" cy="329834"/>
          </a:xfrm>
          <a:prstGeom prst="rect">
            <a:avLst/>
          </a:prstGeom>
        </p:spPr>
        <p:txBody>
          <a:bodyPr wrap="square" lIns="0" tIns="0" rIns="0" bIns="0" rtlCol="0" anchor="t">
            <a:spAutoFit/>
          </a:bodyPr>
          <a:lstStyle/>
          <a:p>
            <a:pPr>
              <a:lnSpc>
                <a:spcPts val="2735"/>
              </a:lnSpc>
              <a:spcBef>
                <a:spcPct val="0"/>
              </a:spcBef>
            </a:pPr>
            <a:r>
              <a:rPr lang="en-US" sz="1953" dirty="0">
                <a:solidFill>
                  <a:srgbClr val="000000"/>
                </a:solidFill>
                <a:latin typeface="Poppins"/>
                <a:ea typeface="Poppins"/>
                <a:cs typeface="Poppins"/>
                <a:sym typeface="Poppins"/>
              </a:rPr>
              <a:t>5-L'architecture ne </a:t>
            </a:r>
            <a:r>
              <a:rPr lang="en-US" sz="1953" dirty="0" err="1">
                <a:solidFill>
                  <a:srgbClr val="000000"/>
                </a:solidFill>
                <a:latin typeface="Poppins"/>
                <a:ea typeface="Poppins"/>
                <a:cs typeface="Poppins"/>
                <a:sym typeface="Poppins"/>
              </a:rPr>
              <a:t>résiste</a:t>
            </a:r>
            <a:r>
              <a:rPr lang="en-US" sz="1953" dirty="0">
                <a:solidFill>
                  <a:srgbClr val="000000"/>
                </a:solidFill>
                <a:latin typeface="Poppins"/>
                <a:ea typeface="Poppins"/>
                <a:cs typeface="Poppins"/>
                <a:sym typeface="Poppins"/>
              </a:rPr>
              <a:t> pas aux menaces </a:t>
            </a:r>
            <a:r>
              <a:rPr lang="en-US" sz="1953" dirty="0" err="1">
                <a:solidFill>
                  <a:srgbClr val="000000"/>
                </a:solidFill>
                <a:latin typeface="Poppins"/>
                <a:ea typeface="Poppins"/>
                <a:cs typeface="Poppins"/>
                <a:sym typeface="Poppins"/>
              </a:rPr>
              <a:t>potentielles</a:t>
            </a:r>
            <a:r>
              <a:rPr lang="en-US" sz="1953" dirty="0">
                <a:solidFill>
                  <a:srgbClr val="000000"/>
                </a:solidFill>
                <a:latin typeface="Poppins"/>
                <a:ea typeface="Poppins"/>
                <a:cs typeface="Poppins"/>
                <a:sym typeface="Poppins"/>
              </a:rPr>
              <a:t> </a:t>
            </a:r>
            <a:r>
              <a:rPr lang="en-US" sz="1953" dirty="0" smtClean="0">
                <a:solidFill>
                  <a:srgbClr val="000000"/>
                </a:solidFill>
                <a:latin typeface="Poppins"/>
                <a:ea typeface="Poppins"/>
                <a:cs typeface="Poppins"/>
                <a:sym typeface="Poppins"/>
              </a:rPr>
              <a:t>de </a:t>
            </a:r>
            <a:r>
              <a:rPr lang="en-US" sz="1953" dirty="0" err="1" smtClean="0">
                <a:solidFill>
                  <a:srgbClr val="000000"/>
                </a:solidFill>
                <a:latin typeface="Poppins"/>
                <a:ea typeface="Poppins"/>
                <a:cs typeface="Poppins"/>
                <a:sym typeface="Poppins"/>
              </a:rPr>
              <a:t>sécurité</a:t>
            </a:r>
            <a:r>
              <a:rPr lang="en-US" sz="1953" dirty="0" smtClean="0">
                <a:solidFill>
                  <a:srgbClr val="000000"/>
                </a:solidFill>
                <a:latin typeface="Poppins"/>
                <a:ea typeface="Poppins"/>
                <a:cs typeface="Poppins"/>
                <a:sym typeface="Poppins"/>
              </a:rPr>
              <a:t>.   </a:t>
            </a:r>
            <a:endParaRPr lang="en-US" sz="1953" dirty="0">
              <a:solidFill>
                <a:srgbClr val="000000"/>
              </a:solidFill>
              <a:latin typeface="Poppins"/>
              <a:ea typeface="Poppins"/>
              <a:cs typeface="Poppins"/>
              <a:sym typeface="Poppins"/>
            </a:endParaRPr>
          </a:p>
        </p:txBody>
      </p:sp>
      <p:sp>
        <p:nvSpPr>
          <p:cNvPr id="17" name="TextBox 17"/>
          <p:cNvSpPr txBox="1"/>
          <p:nvPr/>
        </p:nvSpPr>
        <p:spPr>
          <a:xfrm>
            <a:off x="1447800" y="6958771"/>
            <a:ext cx="11215287" cy="329834"/>
          </a:xfrm>
          <a:prstGeom prst="rect">
            <a:avLst/>
          </a:prstGeom>
        </p:spPr>
        <p:txBody>
          <a:bodyPr wrap="square" lIns="0" tIns="0" rIns="0" bIns="0" rtlCol="0" anchor="t">
            <a:spAutoFit/>
          </a:bodyPr>
          <a:lstStyle/>
          <a:p>
            <a:pPr>
              <a:lnSpc>
                <a:spcPts val="2735"/>
              </a:lnSpc>
              <a:spcBef>
                <a:spcPct val="0"/>
              </a:spcBef>
            </a:pPr>
            <a:r>
              <a:rPr lang="en-US" sz="1953" dirty="0">
                <a:solidFill>
                  <a:srgbClr val="000000"/>
                </a:solidFill>
                <a:latin typeface="Poppins"/>
                <a:ea typeface="Poppins"/>
                <a:cs typeface="Poppins"/>
                <a:sym typeface="Poppins"/>
              </a:rPr>
              <a:t>6-L’absence de non-</a:t>
            </a:r>
            <a:r>
              <a:rPr lang="en-US" sz="1953" dirty="0" err="1">
                <a:solidFill>
                  <a:srgbClr val="000000"/>
                </a:solidFill>
                <a:latin typeface="Poppins"/>
                <a:ea typeface="Poppins"/>
                <a:cs typeface="Poppins"/>
                <a:sym typeface="Poppins"/>
              </a:rPr>
              <a:t>répudiation</a:t>
            </a:r>
            <a:r>
              <a:rPr lang="en-US" sz="1953" dirty="0">
                <a:solidFill>
                  <a:srgbClr val="000000"/>
                </a:solidFill>
                <a:latin typeface="Poppins"/>
                <a:ea typeface="Poppins"/>
                <a:cs typeface="Poppins"/>
                <a:sym typeface="Poppins"/>
              </a:rPr>
              <a:t> </a:t>
            </a:r>
            <a:r>
              <a:rPr lang="en-US" sz="1953" dirty="0" err="1">
                <a:solidFill>
                  <a:srgbClr val="000000"/>
                </a:solidFill>
                <a:latin typeface="Poppins"/>
                <a:ea typeface="Poppins"/>
                <a:cs typeface="Poppins"/>
                <a:sym typeface="Poppins"/>
              </a:rPr>
              <a:t>entrave</a:t>
            </a:r>
            <a:r>
              <a:rPr lang="en-US" sz="1953" dirty="0">
                <a:solidFill>
                  <a:srgbClr val="000000"/>
                </a:solidFill>
                <a:latin typeface="Poppins"/>
                <a:ea typeface="Poppins"/>
                <a:cs typeface="Poppins"/>
                <a:sym typeface="Poppins"/>
              </a:rPr>
              <a:t> les actions de </a:t>
            </a:r>
            <a:r>
              <a:rPr lang="en-US" sz="1953" dirty="0" err="1">
                <a:solidFill>
                  <a:srgbClr val="000000"/>
                </a:solidFill>
                <a:latin typeface="Poppins"/>
                <a:ea typeface="Poppins"/>
                <a:cs typeface="Poppins"/>
                <a:sym typeface="Poppins"/>
              </a:rPr>
              <a:t>traçage</a:t>
            </a:r>
            <a:r>
              <a:rPr lang="en-US" sz="1953" dirty="0">
                <a:solidFill>
                  <a:srgbClr val="000000"/>
                </a:solidFill>
                <a:latin typeface="Poppins"/>
                <a:ea typeface="Poppins"/>
                <a:cs typeface="Poppins"/>
                <a:sym typeface="Poppins"/>
              </a:rPr>
              <a:t> au </a:t>
            </a:r>
            <a:r>
              <a:rPr lang="en-US" sz="1953" dirty="0" err="1">
                <a:solidFill>
                  <a:srgbClr val="000000"/>
                </a:solidFill>
                <a:latin typeface="Poppins"/>
                <a:ea typeface="Poppins"/>
                <a:cs typeface="Poppins"/>
                <a:sym typeface="Poppins"/>
              </a:rPr>
              <a:t>sein</a:t>
            </a:r>
            <a:r>
              <a:rPr lang="en-US" sz="1953" dirty="0">
                <a:solidFill>
                  <a:srgbClr val="000000"/>
                </a:solidFill>
                <a:latin typeface="Poppins"/>
                <a:ea typeface="Poppins"/>
                <a:cs typeface="Poppins"/>
                <a:sym typeface="Poppins"/>
              </a:rPr>
              <a:t> </a:t>
            </a:r>
            <a:r>
              <a:rPr lang="en-US" sz="1953" dirty="0" smtClean="0">
                <a:solidFill>
                  <a:srgbClr val="000000"/>
                </a:solidFill>
                <a:latin typeface="Poppins"/>
                <a:ea typeface="Poppins"/>
                <a:cs typeface="Poppins"/>
                <a:sym typeface="Poppins"/>
              </a:rPr>
              <a:t>du </a:t>
            </a:r>
            <a:r>
              <a:rPr lang="en-US" sz="1953" dirty="0" err="1" smtClean="0">
                <a:solidFill>
                  <a:srgbClr val="000000"/>
                </a:solidFill>
                <a:latin typeface="Poppins"/>
                <a:ea typeface="Poppins"/>
                <a:cs typeface="Poppins"/>
                <a:sym typeface="Poppins"/>
              </a:rPr>
              <a:t>système</a:t>
            </a:r>
            <a:r>
              <a:rPr lang="en-US" sz="1953" dirty="0">
                <a:solidFill>
                  <a:srgbClr val="000000"/>
                </a:solidFill>
                <a:latin typeface="Poppins"/>
                <a:ea typeface="Poppins"/>
                <a:cs typeface="Poppins"/>
                <a:sym typeface="Poppins"/>
              </a:rPr>
              <a:t>.</a:t>
            </a:r>
          </a:p>
        </p:txBody>
      </p:sp>
      <p:sp>
        <p:nvSpPr>
          <p:cNvPr id="18" name="TextBox 18"/>
          <p:cNvSpPr txBox="1"/>
          <p:nvPr/>
        </p:nvSpPr>
        <p:spPr>
          <a:xfrm>
            <a:off x="1447800" y="7638309"/>
            <a:ext cx="13240431" cy="329834"/>
          </a:xfrm>
          <a:prstGeom prst="rect">
            <a:avLst/>
          </a:prstGeom>
        </p:spPr>
        <p:txBody>
          <a:bodyPr wrap="square" lIns="0" tIns="0" rIns="0" bIns="0" rtlCol="0" anchor="t">
            <a:spAutoFit/>
          </a:bodyPr>
          <a:lstStyle/>
          <a:p>
            <a:pPr>
              <a:lnSpc>
                <a:spcPts val="2735"/>
              </a:lnSpc>
              <a:spcBef>
                <a:spcPct val="0"/>
              </a:spcBef>
            </a:pPr>
            <a:r>
              <a:rPr lang="en-US" sz="1953" dirty="0">
                <a:solidFill>
                  <a:srgbClr val="000000"/>
                </a:solidFill>
                <a:latin typeface="Poppins"/>
                <a:ea typeface="Poppins"/>
                <a:cs typeface="Poppins"/>
                <a:sym typeface="Poppins"/>
              </a:rPr>
              <a:t>7- Les plans de </a:t>
            </a:r>
            <a:r>
              <a:rPr lang="en-US" sz="1953" dirty="0" err="1">
                <a:solidFill>
                  <a:srgbClr val="000000"/>
                </a:solidFill>
                <a:latin typeface="Poppins"/>
                <a:ea typeface="Poppins"/>
                <a:cs typeface="Poppins"/>
                <a:sym typeface="Poppins"/>
              </a:rPr>
              <a:t>réponse</a:t>
            </a:r>
            <a:r>
              <a:rPr lang="en-US" sz="1953" dirty="0">
                <a:solidFill>
                  <a:srgbClr val="000000"/>
                </a:solidFill>
                <a:latin typeface="Poppins"/>
                <a:ea typeface="Poppins"/>
                <a:cs typeface="Poppins"/>
                <a:sym typeface="Poppins"/>
              </a:rPr>
              <a:t> aux incidents </a:t>
            </a:r>
            <a:r>
              <a:rPr lang="en-US" sz="1953" dirty="0" err="1">
                <a:solidFill>
                  <a:srgbClr val="000000"/>
                </a:solidFill>
                <a:latin typeface="Poppins"/>
                <a:ea typeface="Poppins"/>
                <a:cs typeface="Poppins"/>
                <a:sym typeface="Poppins"/>
              </a:rPr>
              <a:t>sont</a:t>
            </a:r>
            <a:r>
              <a:rPr lang="en-US" sz="1953" dirty="0">
                <a:solidFill>
                  <a:srgbClr val="000000"/>
                </a:solidFill>
                <a:latin typeface="Poppins"/>
                <a:ea typeface="Poppins"/>
                <a:cs typeface="Poppins"/>
                <a:sym typeface="Poppins"/>
              </a:rPr>
              <a:t> </a:t>
            </a:r>
            <a:r>
              <a:rPr lang="en-US" sz="1953" dirty="0" err="1">
                <a:solidFill>
                  <a:srgbClr val="000000"/>
                </a:solidFill>
                <a:latin typeface="Poppins"/>
                <a:ea typeface="Poppins"/>
                <a:cs typeface="Poppins"/>
                <a:sym typeface="Poppins"/>
              </a:rPr>
              <a:t>inadéquats</a:t>
            </a:r>
            <a:r>
              <a:rPr lang="en-US" sz="1953" dirty="0">
                <a:solidFill>
                  <a:srgbClr val="000000"/>
                </a:solidFill>
                <a:latin typeface="Poppins"/>
                <a:ea typeface="Poppins"/>
                <a:cs typeface="Poppins"/>
                <a:sym typeface="Poppins"/>
              </a:rPr>
              <a:t> pour </a:t>
            </a:r>
            <a:r>
              <a:rPr lang="en-US" sz="1953" dirty="0" err="1">
                <a:solidFill>
                  <a:srgbClr val="000000"/>
                </a:solidFill>
                <a:latin typeface="Poppins"/>
                <a:ea typeface="Poppins"/>
                <a:cs typeface="Poppins"/>
                <a:sym typeface="Poppins"/>
              </a:rPr>
              <a:t>gérer</a:t>
            </a:r>
            <a:r>
              <a:rPr lang="en-US" sz="1953" dirty="0">
                <a:solidFill>
                  <a:srgbClr val="000000"/>
                </a:solidFill>
                <a:latin typeface="Poppins"/>
                <a:ea typeface="Poppins"/>
                <a:cs typeface="Poppins"/>
                <a:sym typeface="Poppins"/>
              </a:rPr>
              <a:t> </a:t>
            </a:r>
            <a:r>
              <a:rPr lang="en-US" sz="1953" dirty="0" err="1">
                <a:solidFill>
                  <a:srgbClr val="000000"/>
                </a:solidFill>
                <a:latin typeface="Poppins"/>
                <a:ea typeface="Poppins"/>
                <a:cs typeface="Poppins"/>
                <a:sym typeface="Poppins"/>
              </a:rPr>
              <a:t>efficacement</a:t>
            </a:r>
            <a:r>
              <a:rPr lang="en-US" sz="1953" dirty="0">
                <a:solidFill>
                  <a:srgbClr val="000000"/>
                </a:solidFill>
                <a:latin typeface="Poppins"/>
                <a:ea typeface="Poppins"/>
                <a:cs typeface="Poppins"/>
                <a:sym typeface="Poppins"/>
              </a:rPr>
              <a:t> les </a:t>
            </a:r>
            <a:r>
              <a:rPr lang="en-US" sz="1953" dirty="0" err="1">
                <a:solidFill>
                  <a:srgbClr val="000000"/>
                </a:solidFill>
                <a:latin typeface="Poppins"/>
                <a:ea typeface="Poppins"/>
                <a:cs typeface="Poppins"/>
                <a:sym typeface="Poppins"/>
              </a:rPr>
              <a:t>failles</a:t>
            </a:r>
            <a:r>
              <a:rPr lang="en-US" sz="1953" dirty="0">
                <a:solidFill>
                  <a:srgbClr val="000000"/>
                </a:solidFill>
                <a:latin typeface="Poppins"/>
                <a:ea typeface="Poppins"/>
                <a:cs typeface="Poppins"/>
                <a:sym typeface="Poppins"/>
              </a:rPr>
              <a:t> </a:t>
            </a:r>
            <a:r>
              <a:rPr lang="en-US" sz="1953" dirty="0" smtClean="0">
                <a:solidFill>
                  <a:srgbClr val="000000"/>
                </a:solidFill>
                <a:latin typeface="Poppins"/>
                <a:ea typeface="Poppins"/>
                <a:cs typeface="Poppins"/>
                <a:sym typeface="Poppins"/>
              </a:rPr>
              <a:t>de </a:t>
            </a:r>
            <a:r>
              <a:rPr lang="en-US" sz="1953" dirty="0" err="1" smtClean="0">
                <a:solidFill>
                  <a:srgbClr val="000000"/>
                </a:solidFill>
                <a:latin typeface="Poppins"/>
                <a:ea typeface="Poppins"/>
                <a:cs typeface="Poppins"/>
                <a:sym typeface="Poppins"/>
              </a:rPr>
              <a:t>sécurité</a:t>
            </a:r>
            <a:endParaRPr lang="en-US" sz="1953" dirty="0">
              <a:solidFill>
                <a:srgbClr val="000000"/>
              </a:solidFill>
              <a:latin typeface="Poppins"/>
              <a:ea typeface="Poppins"/>
              <a:cs typeface="Poppins"/>
              <a:sym typeface="Poppins"/>
            </a:endParaRPr>
          </a:p>
        </p:txBody>
      </p:sp>
      <p:sp>
        <p:nvSpPr>
          <p:cNvPr id="19" name="TextBox 19"/>
          <p:cNvSpPr txBox="1"/>
          <p:nvPr/>
        </p:nvSpPr>
        <p:spPr>
          <a:xfrm>
            <a:off x="1447800" y="8236382"/>
            <a:ext cx="9518299" cy="329834"/>
          </a:xfrm>
          <a:prstGeom prst="rect">
            <a:avLst/>
          </a:prstGeom>
        </p:spPr>
        <p:txBody>
          <a:bodyPr wrap="square" lIns="0" tIns="0" rIns="0" bIns="0" rtlCol="0" anchor="t">
            <a:spAutoFit/>
          </a:bodyPr>
          <a:lstStyle/>
          <a:p>
            <a:pPr>
              <a:lnSpc>
                <a:spcPts val="2735"/>
              </a:lnSpc>
              <a:spcBef>
                <a:spcPct val="0"/>
              </a:spcBef>
            </a:pPr>
            <a:r>
              <a:rPr lang="en-US" sz="1953" dirty="0">
                <a:solidFill>
                  <a:srgbClr val="000000"/>
                </a:solidFill>
                <a:latin typeface="Poppins"/>
                <a:ea typeface="Poppins"/>
                <a:cs typeface="Poppins"/>
                <a:sym typeface="Poppins"/>
              </a:rPr>
              <a:t>8-Une surveillance </a:t>
            </a:r>
            <a:r>
              <a:rPr lang="en-US" sz="1953" dirty="0" err="1">
                <a:solidFill>
                  <a:srgbClr val="000000"/>
                </a:solidFill>
                <a:latin typeface="Poppins"/>
                <a:ea typeface="Poppins"/>
                <a:cs typeface="Poppins"/>
                <a:sym typeface="Poppins"/>
              </a:rPr>
              <a:t>insuffisante</a:t>
            </a:r>
            <a:r>
              <a:rPr lang="en-US" sz="1953" dirty="0">
                <a:solidFill>
                  <a:srgbClr val="000000"/>
                </a:solidFill>
                <a:latin typeface="Poppins"/>
                <a:ea typeface="Poppins"/>
                <a:cs typeface="Poppins"/>
                <a:sym typeface="Poppins"/>
              </a:rPr>
              <a:t> </a:t>
            </a:r>
            <a:r>
              <a:rPr lang="en-US" sz="1953" dirty="0" err="1">
                <a:solidFill>
                  <a:srgbClr val="000000"/>
                </a:solidFill>
                <a:latin typeface="Poppins"/>
                <a:ea typeface="Poppins"/>
                <a:cs typeface="Poppins"/>
                <a:sym typeface="Poppins"/>
              </a:rPr>
              <a:t>entraîne</a:t>
            </a:r>
            <a:r>
              <a:rPr lang="en-US" sz="1953" dirty="0">
                <a:solidFill>
                  <a:srgbClr val="000000"/>
                </a:solidFill>
                <a:latin typeface="Poppins"/>
                <a:ea typeface="Poppins"/>
                <a:cs typeface="Poppins"/>
                <a:sym typeface="Poppins"/>
              </a:rPr>
              <a:t> des anomalies </a:t>
            </a:r>
            <a:r>
              <a:rPr lang="en-US" sz="1953" dirty="0" smtClean="0">
                <a:solidFill>
                  <a:srgbClr val="000000"/>
                </a:solidFill>
                <a:latin typeface="Poppins"/>
                <a:ea typeface="Poppins"/>
                <a:cs typeface="Poppins"/>
                <a:sym typeface="Poppins"/>
              </a:rPr>
              <a:t>non </a:t>
            </a:r>
            <a:r>
              <a:rPr lang="en-US" sz="1953" dirty="0" err="1" smtClean="0">
                <a:solidFill>
                  <a:srgbClr val="000000"/>
                </a:solidFill>
                <a:latin typeface="Poppins"/>
                <a:ea typeface="Poppins"/>
                <a:cs typeface="Poppins"/>
                <a:sym typeface="Poppins"/>
              </a:rPr>
              <a:t>détectées</a:t>
            </a:r>
            <a:r>
              <a:rPr lang="en-US" sz="1953" dirty="0">
                <a:solidFill>
                  <a:srgbClr val="000000"/>
                </a:solidFill>
                <a:latin typeface="Poppins"/>
                <a:ea typeface="Poppins"/>
                <a:cs typeface="Poppins"/>
                <a:sym typeface="Poppins"/>
              </a:rPr>
              <a:t>.</a:t>
            </a:r>
          </a:p>
        </p:txBody>
      </p:sp>
      <p:sp>
        <p:nvSpPr>
          <p:cNvPr id="20" name="TextBox 20"/>
          <p:cNvSpPr txBox="1"/>
          <p:nvPr/>
        </p:nvSpPr>
        <p:spPr>
          <a:xfrm>
            <a:off x="1447800" y="8834455"/>
            <a:ext cx="12550871" cy="329834"/>
          </a:xfrm>
          <a:prstGeom prst="rect">
            <a:avLst/>
          </a:prstGeom>
        </p:spPr>
        <p:txBody>
          <a:bodyPr wrap="square" lIns="0" tIns="0" rIns="0" bIns="0" rtlCol="0" anchor="t">
            <a:spAutoFit/>
          </a:bodyPr>
          <a:lstStyle/>
          <a:p>
            <a:pPr>
              <a:lnSpc>
                <a:spcPts val="2735"/>
              </a:lnSpc>
              <a:spcBef>
                <a:spcPct val="0"/>
              </a:spcBef>
            </a:pPr>
            <a:r>
              <a:rPr lang="en-US" sz="1953" dirty="0">
                <a:solidFill>
                  <a:srgbClr val="000000"/>
                </a:solidFill>
                <a:latin typeface="Poppins"/>
                <a:ea typeface="Poppins"/>
                <a:cs typeface="Poppins"/>
                <a:sym typeface="Poppins"/>
              </a:rPr>
              <a:t>9-Les temps </a:t>
            </a:r>
            <a:r>
              <a:rPr lang="en-US" sz="1953" dirty="0" err="1">
                <a:solidFill>
                  <a:srgbClr val="000000"/>
                </a:solidFill>
                <a:latin typeface="Poppins"/>
                <a:ea typeface="Poppins"/>
                <a:cs typeface="Poppins"/>
                <a:sym typeface="Poppins"/>
              </a:rPr>
              <a:t>d'arrêt</a:t>
            </a:r>
            <a:r>
              <a:rPr lang="en-US" sz="1953" dirty="0">
                <a:solidFill>
                  <a:srgbClr val="000000"/>
                </a:solidFill>
                <a:latin typeface="Poppins"/>
                <a:ea typeface="Poppins"/>
                <a:cs typeface="Poppins"/>
                <a:sym typeface="Poppins"/>
              </a:rPr>
              <a:t> du </a:t>
            </a:r>
            <a:r>
              <a:rPr lang="en-US" sz="1953" dirty="0" err="1">
                <a:solidFill>
                  <a:srgbClr val="000000"/>
                </a:solidFill>
                <a:latin typeface="Poppins"/>
                <a:ea typeface="Poppins"/>
                <a:cs typeface="Poppins"/>
                <a:sym typeface="Poppins"/>
              </a:rPr>
              <a:t>système</a:t>
            </a:r>
            <a:r>
              <a:rPr lang="en-US" sz="1953" dirty="0">
                <a:solidFill>
                  <a:srgbClr val="000000"/>
                </a:solidFill>
                <a:latin typeface="Poppins"/>
                <a:ea typeface="Poppins"/>
                <a:cs typeface="Poppins"/>
                <a:sym typeface="Poppins"/>
              </a:rPr>
              <a:t> </a:t>
            </a:r>
            <a:r>
              <a:rPr lang="en-US" sz="1953" dirty="0" err="1">
                <a:solidFill>
                  <a:srgbClr val="000000"/>
                </a:solidFill>
                <a:latin typeface="Poppins"/>
                <a:ea typeface="Poppins"/>
                <a:cs typeface="Poppins"/>
                <a:sym typeface="Poppins"/>
              </a:rPr>
              <a:t>perturbent</a:t>
            </a:r>
            <a:r>
              <a:rPr lang="en-US" sz="1953" dirty="0">
                <a:solidFill>
                  <a:srgbClr val="000000"/>
                </a:solidFill>
                <a:latin typeface="Poppins"/>
                <a:ea typeface="Poppins"/>
                <a:cs typeface="Poppins"/>
                <a:sym typeface="Poppins"/>
              </a:rPr>
              <a:t> les </a:t>
            </a:r>
            <a:r>
              <a:rPr lang="en-US" sz="1953" dirty="0" err="1">
                <a:solidFill>
                  <a:srgbClr val="000000"/>
                </a:solidFill>
                <a:latin typeface="Poppins"/>
                <a:ea typeface="Poppins"/>
                <a:cs typeface="Poppins"/>
                <a:sym typeface="Poppins"/>
              </a:rPr>
              <a:t>soins</a:t>
            </a:r>
            <a:r>
              <a:rPr lang="en-US" sz="1953" dirty="0">
                <a:solidFill>
                  <a:srgbClr val="000000"/>
                </a:solidFill>
                <a:latin typeface="Poppins"/>
                <a:ea typeface="Poppins"/>
                <a:cs typeface="Poppins"/>
                <a:sym typeface="Poppins"/>
              </a:rPr>
              <a:t> aux patients et </a:t>
            </a:r>
            <a:r>
              <a:rPr lang="en-US" sz="1953" dirty="0" err="1">
                <a:solidFill>
                  <a:srgbClr val="000000"/>
                </a:solidFill>
                <a:latin typeface="Poppins"/>
                <a:ea typeface="Poppins"/>
                <a:cs typeface="Poppins"/>
                <a:sym typeface="Poppins"/>
              </a:rPr>
              <a:t>l'accessibilité</a:t>
            </a:r>
            <a:r>
              <a:rPr lang="en-US" sz="1953" dirty="0">
                <a:solidFill>
                  <a:srgbClr val="000000"/>
                </a:solidFill>
                <a:latin typeface="Poppins"/>
                <a:ea typeface="Poppins"/>
                <a:cs typeface="Poppins"/>
                <a:sym typeface="Poppins"/>
              </a:rPr>
              <a:t> </a:t>
            </a:r>
            <a:r>
              <a:rPr lang="en-US" sz="1953" dirty="0" smtClean="0">
                <a:solidFill>
                  <a:srgbClr val="000000"/>
                </a:solidFill>
                <a:latin typeface="Poppins"/>
                <a:ea typeface="Poppins"/>
                <a:cs typeface="Poppins"/>
                <a:sym typeface="Poppins"/>
              </a:rPr>
              <a:t>des </a:t>
            </a:r>
            <a:r>
              <a:rPr lang="en-US" sz="1953" dirty="0" err="1" smtClean="0">
                <a:solidFill>
                  <a:srgbClr val="000000"/>
                </a:solidFill>
                <a:latin typeface="Poppins"/>
                <a:ea typeface="Poppins"/>
                <a:cs typeface="Poppins"/>
                <a:sym typeface="Poppins"/>
              </a:rPr>
              <a:t>données</a:t>
            </a:r>
            <a:r>
              <a:rPr lang="en-US" sz="1953" dirty="0">
                <a:solidFill>
                  <a:srgbClr val="000000"/>
                </a:solidFill>
                <a:latin typeface="Poppins"/>
                <a:ea typeface="Poppins"/>
                <a:cs typeface="Poppins"/>
                <a:sym typeface="Poppins"/>
              </a:rPr>
              <a:t>.</a:t>
            </a:r>
          </a:p>
        </p:txBody>
      </p:sp>
      <p:sp>
        <p:nvSpPr>
          <p:cNvPr id="21" name="TextBox 21"/>
          <p:cNvSpPr txBox="1"/>
          <p:nvPr/>
        </p:nvSpPr>
        <p:spPr>
          <a:xfrm>
            <a:off x="1447800" y="9437288"/>
            <a:ext cx="10329909" cy="329834"/>
          </a:xfrm>
          <a:prstGeom prst="rect">
            <a:avLst/>
          </a:prstGeom>
        </p:spPr>
        <p:txBody>
          <a:bodyPr wrap="square" lIns="0" tIns="0" rIns="0" bIns="0" rtlCol="0" anchor="t">
            <a:spAutoFit/>
          </a:bodyPr>
          <a:lstStyle/>
          <a:p>
            <a:pPr>
              <a:lnSpc>
                <a:spcPts val="2735"/>
              </a:lnSpc>
              <a:spcBef>
                <a:spcPct val="0"/>
              </a:spcBef>
            </a:pPr>
            <a:r>
              <a:rPr lang="en-US" sz="1953" dirty="0">
                <a:solidFill>
                  <a:srgbClr val="000000"/>
                </a:solidFill>
                <a:latin typeface="Poppins"/>
                <a:ea typeface="Poppins"/>
                <a:cs typeface="Poppins"/>
                <a:sym typeface="Poppins"/>
              </a:rPr>
              <a:t>10-Rester </a:t>
            </a:r>
            <a:r>
              <a:rPr lang="en-US" sz="1953" dirty="0" err="1">
                <a:solidFill>
                  <a:srgbClr val="000000"/>
                </a:solidFill>
                <a:latin typeface="Poppins"/>
                <a:ea typeface="Poppins"/>
                <a:cs typeface="Poppins"/>
                <a:sym typeface="Poppins"/>
              </a:rPr>
              <a:t>informé</a:t>
            </a:r>
            <a:r>
              <a:rPr lang="en-US" sz="1953" dirty="0">
                <a:solidFill>
                  <a:srgbClr val="000000"/>
                </a:solidFill>
                <a:latin typeface="Poppins"/>
                <a:ea typeface="Poppins"/>
                <a:cs typeface="Poppins"/>
                <a:sym typeface="Poppins"/>
              </a:rPr>
              <a:t> des </a:t>
            </a:r>
            <a:r>
              <a:rPr lang="en-US" sz="1953" dirty="0" err="1">
                <a:solidFill>
                  <a:srgbClr val="000000"/>
                </a:solidFill>
                <a:latin typeface="Poppins"/>
                <a:ea typeface="Poppins"/>
                <a:cs typeface="Poppins"/>
                <a:sym typeface="Poppins"/>
              </a:rPr>
              <a:t>changements</a:t>
            </a:r>
            <a:r>
              <a:rPr lang="en-US" sz="1953" dirty="0">
                <a:solidFill>
                  <a:srgbClr val="000000"/>
                </a:solidFill>
                <a:latin typeface="Poppins"/>
                <a:ea typeface="Poppins"/>
                <a:cs typeface="Poppins"/>
                <a:sym typeface="Poppins"/>
              </a:rPr>
              <a:t> de </a:t>
            </a:r>
            <a:r>
              <a:rPr lang="en-US" sz="1953" dirty="0" err="1">
                <a:solidFill>
                  <a:srgbClr val="000000"/>
                </a:solidFill>
                <a:latin typeface="Poppins"/>
                <a:ea typeface="Poppins"/>
                <a:cs typeface="Poppins"/>
                <a:sym typeface="Poppins"/>
              </a:rPr>
              <a:t>conformité</a:t>
            </a:r>
            <a:r>
              <a:rPr lang="en-US" sz="1953" dirty="0">
                <a:solidFill>
                  <a:srgbClr val="000000"/>
                </a:solidFill>
                <a:latin typeface="Poppins"/>
                <a:ea typeface="Poppins"/>
                <a:cs typeface="Poppins"/>
                <a:sym typeface="Poppins"/>
              </a:rPr>
              <a:t> </a:t>
            </a:r>
            <a:r>
              <a:rPr lang="en-US" sz="1953" dirty="0" err="1">
                <a:solidFill>
                  <a:srgbClr val="000000"/>
                </a:solidFill>
                <a:latin typeface="Poppins"/>
                <a:ea typeface="Poppins"/>
                <a:cs typeface="Poppins"/>
                <a:sym typeface="Poppins"/>
              </a:rPr>
              <a:t>réglementaire</a:t>
            </a:r>
            <a:r>
              <a:rPr lang="en-US" sz="1953" dirty="0">
                <a:solidFill>
                  <a:srgbClr val="000000"/>
                </a:solidFill>
                <a:latin typeface="Poppins"/>
                <a:ea typeface="Poppins"/>
                <a:cs typeface="Poppins"/>
                <a:sym typeface="Poppins"/>
              </a:rPr>
              <a:t> </a:t>
            </a:r>
            <a:r>
              <a:rPr lang="en-US" sz="1953" dirty="0" err="1" smtClean="0">
                <a:solidFill>
                  <a:srgbClr val="000000"/>
                </a:solidFill>
                <a:latin typeface="Poppins"/>
                <a:ea typeface="Poppins"/>
                <a:cs typeface="Poppins"/>
                <a:sym typeface="Poppins"/>
              </a:rPr>
              <a:t>est</a:t>
            </a:r>
            <a:r>
              <a:rPr lang="en-US" sz="1953" dirty="0">
                <a:solidFill>
                  <a:srgbClr val="000000"/>
                </a:solidFill>
                <a:latin typeface="Poppins"/>
                <a:ea typeface="Poppins"/>
                <a:cs typeface="Poppins"/>
                <a:sym typeface="Poppins"/>
              </a:rPr>
              <a:t> </a:t>
            </a:r>
            <a:r>
              <a:rPr lang="en-US" sz="1953" dirty="0" err="1" smtClean="0">
                <a:solidFill>
                  <a:srgbClr val="000000"/>
                </a:solidFill>
                <a:latin typeface="Poppins"/>
                <a:ea typeface="Poppins"/>
                <a:cs typeface="Poppins"/>
                <a:sym typeface="Poppins"/>
              </a:rPr>
              <a:t>difficile</a:t>
            </a:r>
            <a:r>
              <a:rPr lang="en-US" sz="1953" dirty="0">
                <a:solidFill>
                  <a:srgbClr val="000000"/>
                </a:solidFill>
                <a:latin typeface="Poppins"/>
                <a:ea typeface="Poppins"/>
                <a:cs typeface="Poppins"/>
                <a:sym typeface="Poppins"/>
              </a:rPr>
              <a:t>.</a:t>
            </a:r>
          </a:p>
        </p:txBody>
      </p:sp>
      <p:sp>
        <p:nvSpPr>
          <p:cNvPr id="22" name="TextBox 22"/>
          <p:cNvSpPr txBox="1"/>
          <p:nvPr/>
        </p:nvSpPr>
        <p:spPr>
          <a:xfrm>
            <a:off x="17514154" y="9066660"/>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6569" y="3417852"/>
            <a:ext cx="13086832" cy="3451297"/>
            <a:chOff x="0" y="0"/>
            <a:chExt cx="3446738" cy="908984"/>
          </a:xfrm>
        </p:grpSpPr>
        <p:sp>
          <p:nvSpPr>
            <p:cNvPr id="3" name="Freeform 3"/>
            <p:cNvSpPr/>
            <p:nvPr/>
          </p:nvSpPr>
          <p:spPr>
            <a:xfrm>
              <a:off x="0" y="0"/>
              <a:ext cx="3446738" cy="908984"/>
            </a:xfrm>
            <a:custGeom>
              <a:avLst/>
              <a:gdLst/>
              <a:ahLst/>
              <a:cxnLst/>
              <a:rect l="l" t="t" r="r" b="b"/>
              <a:pathLst>
                <a:path w="3446738" h="908984">
                  <a:moveTo>
                    <a:pt x="59158" y="0"/>
                  </a:moveTo>
                  <a:lnTo>
                    <a:pt x="3387580" y="0"/>
                  </a:lnTo>
                  <a:cubicBezTo>
                    <a:pt x="3420252" y="0"/>
                    <a:pt x="3446738" y="26486"/>
                    <a:pt x="3446738" y="59158"/>
                  </a:cubicBezTo>
                  <a:lnTo>
                    <a:pt x="3446738" y="849825"/>
                  </a:lnTo>
                  <a:cubicBezTo>
                    <a:pt x="3446738" y="865515"/>
                    <a:pt x="3440505" y="880562"/>
                    <a:pt x="3429411" y="891657"/>
                  </a:cubicBezTo>
                  <a:cubicBezTo>
                    <a:pt x="3418317" y="902751"/>
                    <a:pt x="3403269" y="908984"/>
                    <a:pt x="3387580" y="908984"/>
                  </a:cubicBezTo>
                  <a:lnTo>
                    <a:pt x="59158" y="908984"/>
                  </a:lnTo>
                  <a:cubicBezTo>
                    <a:pt x="26486" y="908984"/>
                    <a:pt x="0" y="882498"/>
                    <a:pt x="0" y="849825"/>
                  </a:cubicBezTo>
                  <a:lnTo>
                    <a:pt x="0" y="59158"/>
                  </a:lnTo>
                  <a:cubicBezTo>
                    <a:pt x="0" y="26486"/>
                    <a:pt x="26486" y="0"/>
                    <a:pt x="59158"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4" name="TextBox 4"/>
            <p:cNvSpPr txBox="1"/>
            <p:nvPr/>
          </p:nvSpPr>
          <p:spPr>
            <a:xfrm>
              <a:off x="0" y="-38100"/>
              <a:ext cx="3446738" cy="94708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1480264" y="9693888"/>
            <a:ext cx="10373540" cy="992216"/>
            <a:chOff x="0" y="0"/>
            <a:chExt cx="2732126" cy="261324"/>
          </a:xfrm>
        </p:grpSpPr>
        <p:sp>
          <p:nvSpPr>
            <p:cNvPr id="6" name="Freeform 6"/>
            <p:cNvSpPr/>
            <p:nvPr/>
          </p:nvSpPr>
          <p:spPr>
            <a:xfrm>
              <a:off x="0" y="0"/>
              <a:ext cx="2732126" cy="261324"/>
            </a:xfrm>
            <a:custGeom>
              <a:avLst/>
              <a:gdLst/>
              <a:ahLst/>
              <a:cxnLst/>
              <a:rect l="l" t="t" r="r" b="b"/>
              <a:pathLst>
                <a:path w="2732126" h="261324">
                  <a:moveTo>
                    <a:pt x="74631" y="0"/>
                  </a:moveTo>
                  <a:lnTo>
                    <a:pt x="2657494" y="0"/>
                  </a:lnTo>
                  <a:cubicBezTo>
                    <a:pt x="2677288" y="0"/>
                    <a:pt x="2696271" y="7863"/>
                    <a:pt x="2710267" y="21859"/>
                  </a:cubicBezTo>
                  <a:cubicBezTo>
                    <a:pt x="2724263" y="35855"/>
                    <a:pt x="2732126" y="54838"/>
                    <a:pt x="2732126" y="74631"/>
                  </a:cubicBezTo>
                  <a:lnTo>
                    <a:pt x="2732126" y="186693"/>
                  </a:lnTo>
                  <a:cubicBezTo>
                    <a:pt x="2732126" y="206486"/>
                    <a:pt x="2724263" y="225469"/>
                    <a:pt x="2710267" y="239465"/>
                  </a:cubicBezTo>
                  <a:cubicBezTo>
                    <a:pt x="2696271" y="253461"/>
                    <a:pt x="2677288" y="261324"/>
                    <a:pt x="2657494" y="261324"/>
                  </a:cubicBezTo>
                  <a:lnTo>
                    <a:pt x="74631" y="261324"/>
                  </a:lnTo>
                  <a:cubicBezTo>
                    <a:pt x="54838" y="261324"/>
                    <a:pt x="35855" y="253461"/>
                    <a:pt x="21859" y="239465"/>
                  </a:cubicBezTo>
                  <a:cubicBezTo>
                    <a:pt x="7863" y="225469"/>
                    <a:pt x="0" y="206486"/>
                    <a:pt x="0" y="186693"/>
                  </a:cubicBezTo>
                  <a:lnTo>
                    <a:pt x="0" y="74631"/>
                  </a:lnTo>
                  <a:cubicBezTo>
                    <a:pt x="0" y="54838"/>
                    <a:pt x="7863" y="35855"/>
                    <a:pt x="21859" y="21859"/>
                  </a:cubicBezTo>
                  <a:cubicBezTo>
                    <a:pt x="35855" y="7863"/>
                    <a:pt x="54838" y="0"/>
                    <a:pt x="74631" y="0"/>
                  </a:cubicBezTo>
                  <a:close/>
                </a:path>
              </a:pathLst>
            </a:custGeom>
            <a:gradFill rotWithShape="1">
              <a:gsLst>
                <a:gs pos="0">
                  <a:srgbClr val="398DFA">
                    <a:alpha val="100000"/>
                  </a:srgbClr>
                </a:gs>
                <a:gs pos="50000">
                  <a:srgbClr val="0151B8">
                    <a:alpha val="24000"/>
                  </a:srgbClr>
                </a:gs>
                <a:gs pos="100000">
                  <a:srgbClr val="0151B8">
                    <a:alpha val="0"/>
                  </a:srgbClr>
                </a:gs>
              </a:gsLst>
              <a:lin ang="0"/>
            </a:gradFill>
          </p:spPr>
        </p:sp>
        <p:sp>
          <p:nvSpPr>
            <p:cNvPr id="7" name="TextBox 7"/>
            <p:cNvSpPr txBox="1"/>
            <p:nvPr/>
          </p:nvSpPr>
          <p:spPr>
            <a:xfrm>
              <a:off x="0" y="-38100"/>
              <a:ext cx="2732126" cy="299424"/>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390213" y="638983"/>
            <a:ext cx="4874921" cy="703410"/>
            <a:chOff x="0" y="0"/>
            <a:chExt cx="1283930" cy="185260"/>
          </a:xfrm>
        </p:grpSpPr>
        <p:sp>
          <p:nvSpPr>
            <p:cNvPr id="9" name="Freeform 9"/>
            <p:cNvSpPr/>
            <p:nvPr/>
          </p:nvSpPr>
          <p:spPr>
            <a:xfrm>
              <a:off x="0" y="0"/>
              <a:ext cx="1283930" cy="185260"/>
            </a:xfrm>
            <a:custGeom>
              <a:avLst/>
              <a:gdLst/>
              <a:ahLst/>
              <a:cxnLst/>
              <a:rect l="l" t="t" r="r" b="b"/>
              <a:pathLst>
                <a:path w="1283930" h="185260">
                  <a:moveTo>
                    <a:pt x="92630" y="0"/>
                  </a:moveTo>
                  <a:lnTo>
                    <a:pt x="1191300" y="0"/>
                  </a:lnTo>
                  <a:cubicBezTo>
                    <a:pt x="1215867" y="0"/>
                    <a:pt x="1239427" y="9759"/>
                    <a:pt x="1256799" y="27131"/>
                  </a:cubicBezTo>
                  <a:cubicBezTo>
                    <a:pt x="1274170" y="44502"/>
                    <a:pt x="1283930" y="68063"/>
                    <a:pt x="1283930" y="92630"/>
                  </a:cubicBezTo>
                  <a:lnTo>
                    <a:pt x="1283930" y="92630"/>
                  </a:lnTo>
                  <a:cubicBezTo>
                    <a:pt x="1283930" y="143788"/>
                    <a:pt x="1242458" y="185260"/>
                    <a:pt x="1191300" y="185260"/>
                  </a:cubicBezTo>
                  <a:lnTo>
                    <a:pt x="92630" y="185260"/>
                  </a:lnTo>
                  <a:cubicBezTo>
                    <a:pt x="41472" y="185260"/>
                    <a:pt x="0" y="143788"/>
                    <a:pt x="0" y="92630"/>
                  </a:cubicBezTo>
                  <a:lnTo>
                    <a:pt x="0" y="92630"/>
                  </a:lnTo>
                  <a:cubicBezTo>
                    <a:pt x="0" y="41472"/>
                    <a:pt x="41472" y="0"/>
                    <a:pt x="92630" y="0"/>
                  </a:cubicBezTo>
                  <a:close/>
                </a:path>
              </a:pathLst>
            </a:custGeom>
            <a:gradFill rotWithShape="1">
              <a:gsLst>
                <a:gs pos="0">
                  <a:srgbClr val="398DFA">
                    <a:alpha val="59000"/>
                  </a:srgbClr>
                </a:gs>
                <a:gs pos="50000">
                  <a:srgbClr val="0151B8">
                    <a:alpha val="14160"/>
                  </a:srgbClr>
                </a:gs>
                <a:gs pos="100000">
                  <a:srgbClr val="0151B8">
                    <a:alpha val="0"/>
                  </a:srgbClr>
                </a:gs>
              </a:gsLst>
              <a:lin ang="0"/>
            </a:gradFill>
          </p:spPr>
        </p:sp>
        <p:sp>
          <p:nvSpPr>
            <p:cNvPr id="10" name="TextBox 10"/>
            <p:cNvSpPr txBox="1"/>
            <p:nvPr/>
          </p:nvSpPr>
          <p:spPr>
            <a:xfrm>
              <a:off x="0" y="-38100"/>
              <a:ext cx="1283930" cy="22336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763590" y="3795007"/>
            <a:ext cx="9964198" cy="2725562"/>
          </a:xfrm>
          <a:prstGeom prst="rect">
            <a:avLst/>
          </a:prstGeom>
        </p:spPr>
        <p:txBody>
          <a:bodyPr lIns="0" tIns="0" rIns="0" bIns="0" rtlCol="0" anchor="t">
            <a:spAutoFit/>
          </a:bodyPr>
          <a:lstStyle/>
          <a:p>
            <a:pPr algn="l">
              <a:lnSpc>
                <a:spcPts val="7155"/>
              </a:lnSpc>
            </a:pPr>
            <a:r>
              <a:rPr lang="en-US" sz="6222" b="1">
                <a:solidFill>
                  <a:srgbClr val="000000"/>
                </a:solidFill>
                <a:latin typeface="Aileron Bold"/>
                <a:ea typeface="Aileron Bold"/>
                <a:cs typeface="Aileron Bold"/>
                <a:sym typeface="Aileron Bold"/>
              </a:rPr>
              <a:t>Exigences fonctionnelles et non fonctionnelles de TrackHealth Pro</a:t>
            </a:r>
          </a:p>
        </p:txBody>
      </p:sp>
      <p:grpSp>
        <p:nvGrpSpPr>
          <p:cNvPr id="12" name="Group 12"/>
          <p:cNvGrpSpPr/>
          <p:nvPr/>
        </p:nvGrpSpPr>
        <p:grpSpPr>
          <a:xfrm>
            <a:off x="11480264" y="2415278"/>
            <a:ext cx="6041359" cy="604135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0151B8">
                    <a:alpha val="24000"/>
                  </a:srgbClr>
                </a:gs>
                <a:gs pos="100000">
                  <a:srgbClr val="0151B8">
                    <a:alpha val="0"/>
                  </a:srgbClr>
                </a:gs>
              </a:gsLst>
              <a:lin ang="0"/>
            </a:gradFill>
          </p:spPr>
        </p:sp>
        <p:sp>
          <p:nvSpPr>
            <p:cNvPr id="14" name="TextBox 14"/>
            <p:cNvSpPr txBox="1"/>
            <p:nvPr/>
          </p:nvSpPr>
          <p:spPr>
            <a:xfrm>
              <a:off x="76200" y="38100"/>
              <a:ext cx="660400" cy="698500"/>
            </a:xfrm>
            <a:prstGeom prst="rect">
              <a:avLst/>
            </a:prstGeom>
          </p:spPr>
          <p:txBody>
            <a:bodyPr lIns="42600" tIns="42600" rIns="42600" bIns="42600" rtlCol="0" anchor="ctr"/>
            <a:lstStyle/>
            <a:p>
              <a:pPr algn="ctr">
                <a:lnSpc>
                  <a:spcPts val="2659"/>
                </a:lnSpc>
              </a:pPr>
              <a:endParaRPr/>
            </a:p>
          </p:txBody>
        </p:sp>
      </p:grpSp>
      <p:grpSp>
        <p:nvGrpSpPr>
          <p:cNvPr id="15" name="Group 15"/>
          <p:cNvGrpSpPr/>
          <p:nvPr/>
        </p:nvGrpSpPr>
        <p:grpSpPr>
          <a:xfrm>
            <a:off x="11853780" y="2788795"/>
            <a:ext cx="5294326" cy="529432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7971" r="-21840"/>
              </a:stretch>
            </a:blipFill>
            <a:ln w="123825" cap="sq">
              <a:solidFill>
                <a:srgbClr val="FFFFFF"/>
              </a:solidFill>
              <a:prstDash val="solid"/>
              <a:miter/>
            </a:ln>
          </p:spPr>
        </p:sp>
      </p:grpSp>
      <p:sp>
        <p:nvSpPr>
          <p:cNvPr id="17" name="Freeform 17"/>
          <p:cNvSpPr/>
          <p:nvPr/>
        </p:nvSpPr>
        <p:spPr>
          <a:xfrm>
            <a:off x="16093546" y="1154440"/>
            <a:ext cx="1318426" cy="710241"/>
          </a:xfrm>
          <a:custGeom>
            <a:avLst/>
            <a:gdLst/>
            <a:ahLst/>
            <a:cxnLst/>
            <a:rect l="l" t="t" r="r" b="b"/>
            <a:pathLst>
              <a:path w="1318426" h="710241">
                <a:moveTo>
                  <a:pt x="0" y="0"/>
                </a:moveTo>
                <a:lnTo>
                  <a:pt x="1318426" y="0"/>
                </a:lnTo>
                <a:lnTo>
                  <a:pt x="1318426" y="710241"/>
                </a:lnTo>
                <a:lnTo>
                  <a:pt x="0" y="710241"/>
                </a:lnTo>
                <a:lnTo>
                  <a:pt x="0" y="0"/>
                </a:lnTo>
                <a:close/>
              </a:path>
            </a:pathLst>
          </a:custGeom>
          <a:blipFill>
            <a:blip r:embed="rId3">
              <a:extLst>
                <a:ext uri="{96DAC541-7B7A-43D3-8B79-37D633B846F1}">
                  <asvg:svgBlip xmlns:asvg="http://schemas.microsoft.com/office/drawing/2016/SVG/main" xmlns="" r:embed="rId4"/>
                </a:ext>
              </a:extLst>
            </a:blip>
            <a:stretch>
              <a:fillRect b="-85630"/>
            </a:stretch>
          </a:blipFill>
        </p:spPr>
      </p:sp>
      <p:sp>
        <p:nvSpPr>
          <p:cNvPr id="18" name="Freeform 18"/>
          <p:cNvSpPr/>
          <p:nvPr/>
        </p:nvSpPr>
        <p:spPr>
          <a:xfrm rot="-1026235" flipH="1">
            <a:off x="18369309" y="1818709"/>
            <a:ext cx="7249660" cy="4304486"/>
          </a:xfrm>
          <a:custGeom>
            <a:avLst/>
            <a:gdLst/>
            <a:ahLst/>
            <a:cxnLst/>
            <a:rect l="l" t="t" r="r" b="b"/>
            <a:pathLst>
              <a:path w="7249660" h="4304486">
                <a:moveTo>
                  <a:pt x="7249660" y="0"/>
                </a:moveTo>
                <a:lnTo>
                  <a:pt x="0" y="0"/>
                </a:lnTo>
                <a:lnTo>
                  <a:pt x="0" y="4304486"/>
                </a:lnTo>
                <a:lnTo>
                  <a:pt x="7249660" y="4304486"/>
                </a:lnTo>
                <a:lnTo>
                  <a:pt x="724966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9" name="TextBox 19"/>
          <p:cNvSpPr txBox="1"/>
          <p:nvPr/>
        </p:nvSpPr>
        <p:spPr>
          <a:xfrm>
            <a:off x="17666554" y="9219060"/>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3892" y="6669599"/>
            <a:ext cx="1318426" cy="710241"/>
          </a:xfrm>
          <a:custGeom>
            <a:avLst/>
            <a:gdLst/>
            <a:ahLst/>
            <a:cxnLst/>
            <a:rect l="l" t="t" r="r" b="b"/>
            <a:pathLst>
              <a:path w="1318426" h="710241">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sp>
        <p:nvSpPr>
          <p:cNvPr id="3" name="Freeform 3"/>
          <p:cNvSpPr/>
          <p:nvPr/>
        </p:nvSpPr>
        <p:spPr>
          <a:xfrm rot="-5400000">
            <a:off x="16653983" y="812907"/>
            <a:ext cx="1318426" cy="710241"/>
          </a:xfrm>
          <a:custGeom>
            <a:avLst/>
            <a:gdLst/>
            <a:ahLst/>
            <a:cxnLst/>
            <a:rect l="l" t="t" r="r" b="b"/>
            <a:pathLst>
              <a:path w="1318426" h="710241">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grpSp>
        <p:nvGrpSpPr>
          <p:cNvPr id="4" name="Group 4"/>
          <p:cNvGrpSpPr/>
          <p:nvPr/>
        </p:nvGrpSpPr>
        <p:grpSpPr>
          <a:xfrm rot="-10800000">
            <a:off x="8175770" y="9787711"/>
            <a:ext cx="10817079" cy="518339"/>
            <a:chOff x="0" y="0"/>
            <a:chExt cx="2848943" cy="136517"/>
          </a:xfrm>
        </p:grpSpPr>
        <p:sp>
          <p:nvSpPr>
            <p:cNvPr id="5" name="Freeform 5"/>
            <p:cNvSpPr/>
            <p:nvPr/>
          </p:nvSpPr>
          <p:spPr>
            <a:xfrm>
              <a:off x="0" y="0"/>
              <a:ext cx="2848943" cy="136517"/>
            </a:xfrm>
            <a:custGeom>
              <a:avLst/>
              <a:gdLst/>
              <a:ahLst/>
              <a:cxnLst/>
              <a:rect l="l" t="t" r="r" b="b"/>
              <a:pathLst>
                <a:path w="2848943" h="136517">
                  <a:moveTo>
                    <a:pt x="68259" y="0"/>
                  </a:moveTo>
                  <a:lnTo>
                    <a:pt x="2780684" y="0"/>
                  </a:lnTo>
                  <a:cubicBezTo>
                    <a:pt x="2798787" y="0"/>
                    <a:pt x="2816149" y="7192"/>
                    <a:pt x="2828950" y="19992"/>
                  </a:cubicBezTo>
                  <a:cubicBezTo>
                    <a:pt x="2841751" y="32793"/>
                    <a:pt x="2848943" y="50155"/>
                    <a:pt x="2848943" y="68259"/>
                  </a:cubicBezTo>
                  <a:lnTo>
                    <a:pt x="2848943" y="68259"/>
                  </a:lnTo>
                  <a:cubicBezTo>
                    <a:pt x="2848943" y="86362"/>
                    <a:pt x="2841751" y="103724"/>
                    <a:pt x="2828950" y="116525"/>
                  </a:cubicBezTo>
                  <a:cubicBezTo>
                    <a:pt x="2816149" y="129326"/>
                    <a:pt x="2798787" y="136517"/>
                    <a:pt x="2780684" y="136517"/>
                  </a:cubicBezTo>
                  <a:lnTo>
                    <a:pt x="68259" y="136517"/>
                  </a:lnTo>
                  <a:cubicBezTo>
                    <a:pt x="50155" y="136517"/>
                    <a:pt x="32793" y="129326"/>
                    <a:pt x="19992" y="116525"/>
                  </a:cubicBezTo>
                  <a:cubicBezTo>
                    <a:pt x="7192" y="103724"/>
                    <a:pt x="0" y="86362"/>
                    <a:pt x="0" y="68259"/>
                  </a:cubicBezTo>
                  <a:lnTo>
                    <a:pt x="0" y="68259"/>
                  </a:lnTo>
                  <a:cubicBezTo>
                    <a:pt x="0" y="50155"/>
                    <a:pt x="7192" y="32793"/>
                    <a:pt x="19992" y="19992"/>
                  </a:cubicBezTo>
                  <a:cubicBezTo>
                    <a:pt x="32793" y="7192"/>
                    <a:pt x="50155" y="0"/>
                    <a:pt x="68259"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6" name="TextBox 6"/>
            <p:cNvSpPr txBox="1"/>
            <p:nvPr/>
          </p:nvSpPr>
          <p:spPr>
            <a:xfrm>
              <a:off x="0" y="-38100"/>
              <a:ext cx="2848943" cy="174617"/>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10800000">
            <a:off x="-1871343" y="-9525"/>
            <a:ext cx="8505674" cy="518339"/>
            <a:chOff x="0" y="0"/>
            <a:chExt cx="2240178" cy="136517"/>
          </a:xfrm>
        </p:grpSpPr>
        <p:sp>
          <p:nvSpPr>
            <p:cNvPr id="8" name="Freeform 8"/>
            <p:cNvSpPr/>
            <p:nvPr/>
          </p:nvSpPr>
          <p:spPr>
            <a:xfrm>
              <a:off x="0" y="0"/>
              <a:ext cx="2240178" cy="136517"/>
            </a:xfrm>
            <a:custGeom>
              <a:avLst/>
              <a:gdLst/>
              <a:ahLst/>
              <a:cxnLst/>
              <a:rect l="l" t="t" r="r" b="b"/>
              <a:pathLst>
                <a:path w="2240178" h="136517">
                  <a:moveTo>
                    <a:pt x="68259" y="0"/>
                  </a:moveTo>
                  <a:lnTo>
                    <a:pt x="2171919" y="0"/>
                  </a:lnTo>
                  <a:cubicBezTo>
                    <a:pt x="2190022" y="0"/>
                    <a:pt x="2207384" y="7192"/>
                    <a:pt x="2220185" y="19992"/>
                  </a:cubicBezTo>
                  <a:cubicBezTo>
                    <a:pt x="2232986" y="32793"/>
                    <a:pt x="2240178" y="50155"/>
                    <a:pt x="2240178" y="68259"/>
                  </a:cubicBezTo>
                  <a:lnTo>
                    <a:pt x="2240178" y="68259"/>
                  </a:lnTo>
                  <a:cubicBezTo>
                    <a:pt x="2240178" y="86362"/>
                    <a:pt x="2232986" y="103724"/>
                    <a:pt x="2220185" y="116525"/>
                  </a:cubicBezTo>
                  <a:cubicBezTo>
                    <a:pt x="2207384" y="129326"/>
                    <a:pt x="2190022" y="136517"/>
                    <a:pt x="2171919" y="136517"/>
                  </a:cubicBezTo>
                  <a:lnTo>
                    <a:pt x="68259" y="136517"/>
                  </a:lnTo>
                  <a:cubicBezTo>
                    <a:pt x="50155" y="136517"/>
                    <a:pt x="32793" y="129326"/>
                    <a:pt x="19992" y="116525"/>
                  </a:cubicBezTo>
                  <a:cubicBezTo>
                    <a:pt x="7192" y="103724"/>
                    <a:pt x="0" y="86362"/>
                    <a:pt x="0" y="68259"/>
                  </a:cubicBezTo>
                  <a:lnTo>
                    <a:pt x="0" y="68259"/>
                  </a:lnTo>
                  <a:cubicBezTo>
                    <a:pt x="0" y="50155"/>
                    <a:pt x="7192" y="32793"/>
                    <a:pt x="19992" y="19992"/>
                  </a:cubicBezTo>
                  <a:cubicBezTo>
                    <a:pt x="32793" y="7192"/>
                    <a:pt x="50155" y="0"/>
                    <a:pt x="68259"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9" name="TextBox 9"/>
            <p:cNvSpPr txBox="1"/>
            <p:nvPr/>
          </p:nvSpPr>
          <p:spPr>
            <a:xfrm>
              <a:off x="0" y="-38100"/>
              <a:ext cx="2240178" cy="174617"/>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894181" y="2942257"/>
            <a:ext cx="336378" cy="401047"/>
          </a:xfrm>
          <a:custGeom>
            <a:avLst/>
            <a:gdLst/>
            <a:ahLst/>
            <a:cxnLst/>
            <a:rect l="l" t="t" r="r" b="b"/>
            <a:pathLst>
              <a:path w="336378" h="401047">
                <a:moveTo>
                  <a:pt x="0" y="0"/>
                </a:moveTo>
                <a:lnTo>
                  <a:pt x="336378" y="0"/>
                </a:lnTo>
                <a:lnTo>
                  <a:pt x="336378" y="401048"/>
                </a:lnTo>
                <a:lnTo>
                  <a:pt x="0" y="40104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Freeform 11"/>
          <p:cNvSpPr/>
          <p:nvPr/>
        </p:nvSpPr>
        <p:spPr>
          <a:xfrm>
            <a:off x="1662351" y="4416039"/>
            <a:ext cx="15596949" cy="1172600"/>
          </a:xfrm>
          <a:custGeom>
            <a:avLst/>
            <a:gdLst/>
            <a:ahLst/>
            <a:cxnLst/>
            <a:rect l="l" t="t" r="r" b="b"/>
            <a:pathLst>
              <a:path w="15596949" h="1172600">
                <a:moveTo>
                  <a:pt x="0" y="0"/>
                </a:moveTo>
                <a:lnTo>
                  <a:pt x="15596949" y="0"/>
                </a:lnTo>
                <a:lnTo>
                  <a:pt x="15596949" y="1172600"/>
                </a:lnTo>
                <a:lnTo>
                  <a:pt x="0" y="1172600"/>
                </a:lnTo>
                <a:lnTo>
                  <a:pt x="0" y="0"/>
                </a:lnTo>
                <a:close/>
              </a:path>
            </a:pathLst>
          </a:custGeom>
          <a:blipFill>
            <a:blip r:embed="rId6"/>
            <a:stretch>
              <a:fillRect t="-63193" b="-295696"/>
            </a:stretch>
          </a:blipFill>
        </p:spPr>
      </p:sp>
      <p:sp>
        <p:nvSpPr>
          <p:cNvPr id="12" name="TextBox 12"/>
          <p:cNvSpPr txBox="1"/>
          <p:nvPr/>
        </p:nvSpPr>
        <p:spPr>
          <a:xfrm>
            <a:off x="1662351" y="1566420"/>
            <a:ext cx="13525011" cy="1820588"/>
          </a:xfrm>
          <a:prstGeom prst="rect">
            <a:avLst/>
          </a:prstGeom>
        </p:spPr>
        <p:txBody>
          <a:bodyPr lIns="0" tIns="0" rIns="0" bIns="0" rtlCol="0" anchor="t">
            <a:spAutoFit/>
          </a:bodyPr>
          <a:lstStyle/>
          <a:p>
            <a:pPr algn="ctr">
              <a:lnSpc>
                <a:spcPts val="7137"/>
              </a:lnSpc>
            </a:pPr>
            <a:r>
              <a:rPr lang="en-US" sz="6206" b="1">
                <a:solidFill>
                  <a:srgbClr val="5271FF"/>
                </a:solidFill>
                <a:latin typeface="Aileron Bold"/>
                <a:ea typeface="Aileron Bold"/>
                <a:cs typeface="Aileron Bold"/>
                <a:sym typeface="Aileron Bold"/>
              </a:rPr>
              <a:t>Exigences fonctionnelles de TrackHealth Pro</a:t>
            </a:r>
          </a:p>
        </p:txBody>
      </p:sp>
      <p:sp>
        <p:nvSpPr>
          <p:cNvPr id="13" name="TextBox 13"/>
          <p:cNvSpPr txBox="1"/>
          <p:nvPr/>
        </p:nvSpPr>
        <p:spPr>
          <a:xfrm>
            <a:off x="2381495" y="6027217"/>
            <a:ext cx="2420234" cy="2990215"/>
          </a:xfrm>
          <a:prstGeom prst="rect">
            <a:avLst/>
          </a:prstGeom>
        </p:spPr>
        <p:txBody>
          <a:bodyPr lIns="0" tIns="0" rIns="0" bIns="0" rtlCol="0" anchor="t">
            <a:spAutoFit/>
          </a:bodyPr>
          <a:lstStyle/>
          <a:p>
            <a:pPr algn="ctr">
              <a:lnSpc>
                <a:spcPts val="2659"/>
              </a:lnSpc>
              <a:spcBef>
                <a:spcPct val="0"/>
              </a:spcBef>
            </a:pPr>
            <a:r>
              <a:rPr lang="en-US" sz="1899" b="1" u="sng">
                <a:solidFill>
                  <a:srgbClr val="5271FF"/>
                </a:solidFill>
                <a:latin typeface="Canva Sans Bold"/>
                <a:ea typeface="Canva Sans Bold"/>
                <a:cs typeface="Canva Sans Bold"/>
                <a:sym typeface="Canva Sans Bold"/>
              </a:rPr>
              <a:t>Surveillance des</a:t>
            </a:r>
          </a:p>
          <a:p>
            <a:pPr algn="ctr">
              <a:lnSpc>
                <a:spcPts val="2659"/>
              </a:lnSpc>
              <a:spcBef>
                <a:spcPct val="0"/>
              </a:spcBef>
            </a:pPr>
            <a:r>
              <a:rPr lang="en-US" sz="1899" b="1" u="sng">
                <a:solidFill>
                  <a:srgbClr val="5271FF"/>
                </a:solidFill>
                <a:latin typeface="Canva Sans Bold"/>
                <a:ea typeface="Canva Sans Bold"/>
                <a:cs typeface="Canva Sans Bold"/>
                <a:sym typeface="Canva Sans Bold"/>
              </a:rPr>
              <a:t> données en temps</a:t>
            </a:r>
          </a:p>
          <a:p>
            <a:pPr algn="ctr">
              <a:lnSpc>
                <a:spcPts val="2659"/>
              </a:lnSpc>
              <a:spcBef>
                <a:spcPct val="0"/>
              </a:spcBef>
            </a:pPr>
            <a:r>
              <a:rPr lang="en-US" sz="1899" b="1" u="sng">
                <a:solidFill>
                  <a:srgbClr val="5271FF"/>
                </a:solidFill>
                <a:latin typeface="Canva Sans Bold"/>
                <a:ea typeface="Canva Sans Bold"/>
                <a:cs typeface="Canva Sans Bold"/>
                <a:sym typeface="Canva Sans Bold"/>
              </a:rPr>
              <a:t> réel</a:t>
            </a:r>
            <a:r>
              <a:rPr lang="en-US" sz="1899">
                <a:solidFill>
                  <a:srgbClr val="5271FF"/>
                </a:solidFill>
                <a:latin typeface="Canva Sans"/>
                <a:ea typeface="Canva Sans"/>
                <a:cs typeface="Canva Sans"/>
                <a:sym typeface="Canva Sans"/>
              </a:rPr>
              <a:t> : L'application</a:t>
            </a:r>
          </a:p>
          <a:p>
            <a:pPr algn="ctr">
              <a:lnSpc>
                <a:spcPts val="2659"/>
              </a:lnSpc>
              <a:spcBef>
                <a:spcPct val="0"/>
              </a:spcBef>
            </a:pPr>
            <a:r>
              <a:rPr lang="en-US" sz="1899">
                <a:solidFill>
                  <a:srgbClr val="5271FF"/>
                </a:solidFill>
                <a:latin typeface="Canva Sans"/>
                <a:ea typeface="Canva Sans"/>
                <a:cs typeface="Canva Sans"/>
                <a:sym typeface="Canva Sans"/>
              </a:rPr>
              <a:t> doit collecter et afficher en temps réel les données de santé provenant d’appareils IoT.</a:t>
            </a:r>
          </a:p>
          <a:p>
            <a:pPr algn="ctr">
              <a:lnSpc>
                <a:spcPts val="2659"/>
              </a:lnSpc>
              <a:spcBef>
                <a:spcPct val="0"/>
              </a:spcBef>
            </a:pPr>
            <a:endParaRPr lang="en-US" sz="1899">
              <a:solidFill>
                <a:srgbClr val="5271FF"/>
              </a:solidFill>
              <a:latin typeface="Canva Sans"/>
              <a:ea typeface="Canva Sans"/>
              <a:cs typeface="Canva Sans"/>
              <a:sym typeface="Canva Sans"/>
            </a:endParaRPr>
          </a:p>
        </p:txBody>
      </p:sp>
      <p:sp>
        <p:nvSpPr>
          <p:cNvPr id="14" name="TextBox 14"/>
          <p:cNvSpPr txBox="1"/>
          <p:nvPr/>
        </p:nvSpPr>
        <p:spPr>
          <a:xfrm>
            <a:off x="5291308" y="6027217"/>
            <a:ext cx="2686047" cy="3656965"/>
          </a:xfrm>
          <a:prstGeom prst="rect">
            <a:avLst/>
          </a:prstGeom>
        </p:spPr>
        <p:txBody>
          <a:bodyPr lIns="0" tIns="0" rIns="0" bIns="0" rtlCol="0" anchor="t">
            <a:spAutoFit/>
          </a:bodyPr>
          <a:lstStyle/>
          <a:p>
            <a:pPr algn="ctr">
              <a:lnSpc>
                <a:spcPts val="2659"/>
              </a:lnSpc>
              <a:spcBef>
                <a:spcPct val="0"/>
              </a:spcBef>
            </a:pPr>
            <a:r>
              <a:rPr lang="en-US" sz="1899" b="1" u="sng">
                <a:solidFill>
                  <a:srgbClr val="5271FF"/>
                </a:solidFill>
                <a:latin typeface="Canva Sans Bold"/>
                <a:ea typeface="Canva Sans Bold"/>
                <a:cs typeface="Canva Sans Bold"/>
                <a:sym typeface="Canva Sans Bold"/>
              </a:rPr>
              <a:t>Authentification utilisateur</a:t>
            </a:r>
            <a:r>
              <a:rPr lang="en-US" sz="1899">
                <a:solidFill>
                  <a:srgbClr val="5271FF"/>
                </a:solidFill>
                <a:latin typeface="Canva Sans"/>
                <a:ea typeface="Canva Sans"/>
                <a:cs typeface="Canva Sans"/>
                <a:sym typeface="Canva Sans"/>
              </a:rPr>
              <a:t> : implémentez une connexion sécurisée avec l'authentification multifacteur (MFA)</a:t>
            </a:r>
          </a:p>
          <a:p>
            <a:pPr algn="ctr">
              <a:lnSpc>
                <a:spcPts val="2659"/>
              </a:lnSpc>
              <a:spcBef>
                <a:spcPct val="0"/>
              </a:spcBef>
            </a:pPr>
            <a:r>
              <a:rPr lang="en-US" sz="1899">
                <a:solidFill>
                  <a:srgbClr val="5271FF"/>
                </a:solidFill>
                <a:latin typeface="Canva Sans"/>
                <a:ea typeface="Canva Sans"/>
                <a:cs typeface="Canva Sans"/>
                <a:sym typeface="Canva Sans"/>
              </a:rPr>
              <a:t>et le contrôle d'accès basé sur les rôles (RBAC) pour les professionnels de la santé et les patients.</a:t>
            </a:r>
          </a:p>
        </p:txBody>
      </p:sp>
      <p:sp>
        <p:nvSpPr>
          <p:cNvPr id="15" name="TextBox 15"/>
          <p:cNvSpPr txBox="1"/>
          <p:nvPr/>
        </p:nvSpPr>
        <p:spPr>
          <a:xfrm>
            <a:off x="8463130" y="6027217"/>
            <a:ext cx="2357326" cy="3323590"/>
          </a:xfrm>
          <a:prstGeom prst="rect">
            <a:avLst/>
          </a:prstGeom>
        </p:spPr>
        <p:txBody>
          <a:bodyPr lIns="0" tIns="0" rIns="0" bIns="0" rtlCol="0" anchor="t">
            <a:spAutoFit/>
          </a:bodyPr>
          <a:lstStyle/>
          <a:p>
            <a:pPr algn="ctr">
              <a:lnSpc>
                <a:spcPts val="2659"/>
              </a:lnSpc>
              <a:spcBef>
                <a:spcPct val="0"/>
              </a:spcBef>
            </a:pPr>
            <a:r>
              <a:rPr lang="en-US" sz="1899" b="1" u="sng">
                <a:solidFill>
                  <a:srgbClr val="5271FF"/>
                </a:solidFill>
                <a:latin typeface="Canva Sans Bold"/>
                <a:ea typeface="Canva Sans Bold"/>
                <a:cs typeface="Canva Sans Bold"/>
                <a:sym typeface="Canva Sans Bold"/>
              </a:rPr>
              <a:t>Gestion des données :</a:t>
            </a:r>
            <a:r>
              <a:rPr lang="en-US" sz="1899">
                <a:solidFill>
                  <a:srgbClr val="5271FF"/>
                </a:solidFill>
                <a:latin typeface="Canva Sans"/>
                <a:ea typeface="Canva Sans"/>
                <a:cs typeface="Canva Sans"/>
                <a:sym typeface="Canva Sans"/>
              </a:rPr>
              <a:t> fournissez des fonctionnalités pour stocker, récupérer et mettre à jour les dossiers des patients et les données IoT en toute sécurité.</a:t>
            </a:r>
          </a:p>
        </p:txBody>
      </p:sp>
      <p:sp>
        <p:nvSpPr>
          <p:cNvPr id="16" name="TextBox 16"/>
          <p:cNvSpPr txBox="1"/>
          <p:nvPr/>
        </p:nvSpPr>
        <p:spPr>
          <a:xfrm>
            <a:off x="11306231" y="6027217"/>
            <a:ext cx="2627434" cy="3323590"/>
          </a:xfrm>
          <a:prstGeom prst="rect">
            <a:avLst/>
          </a:prstGeom>
        </p:spPr>
        <p:txBody>
          <a:bodyPr lIns="0" tIns="0" rIns="0" bIns="0" rtlCol="0" anchor="t">
            <a:spAutoFit/>
          </a:bodyPr>
          <a:lstStyle/>
          <a:p>
            <a:pPr algn="ctr">
              <a:lnSpc>
                <a:spcPts val="2659"/>
              </a:lnSpc>
              <a:spcBef>
                <a:spcPct val="0"/>
              </a:spcBef>
            </a:pPr>
            <a:r>
              <a:rPr lang="en-US" sz="1899" b="1" u="sng">
                <a:solidFill>
                  <a:srgbClr val="5271FF"/>
                </a:solidFill>
                <a:latin typeface="Canva Sans Bold"/>
                <a:ea typeface="Canva Sans Bold"/>
                <a:cs typeface="Canva Sans Bold"/>
                <a:sym typeface="Canva Sans Bold"/>
              </a:rPr>
              <a:t>Alertes et notifications : </a:t>
            </a:r>
          </a:p>
          <a:p>
            <a:pPr algn="ctr">
              <a:lnSpc>
                <a:spcPts val="2659"/>
              </a:lnSpc>
              <a:spcBef>
                <a:spcPct val="0"/>
              </a:spcBef>
            </a:pPr>
            <a:r>
              <a:rPr lang="en-US" sz="1899">
                <a:solidFill>
                  <a:srgbClr val="5271FF"/>
                </a:solidFill>
                <a:latin typeface="Canva Sans"/>
                <a:ea typeface="Canva Sans"/>
                <a:cs typeface="Canva Sans"/>
                <a:sym typeface="Canva Sans"/>
              </a:rPr>
              <a:t>générez des alertes en temps réel pour les lectures de santé anormales et</a:t>
            </a:r>
          </a:p>
          <a:p>
            <a:pPr algn="ctr">
              <a:lnSpc>
                <a:spcPts val="2659"/>
              </a:lnSpc>
              <a:spcBef>
                <a:spcPct val="0"/>
              </a:spcBef>
            </a:pPr>
            <a:r>
              <a:rPr lang="en-US" sz="1899">
                <a:solidFill>
                  <a:srgbClr val="5271FF"/>
                </a:solidFill>
                <a:latin typeface="Canva Sans"/>
                <a:ea typeface="Canva Sans"/>
                <a:cs typeface="Canva Sans"/>
                <a:sym typeface="Canva Sans"/>
              </a:rPr>
              <a:t>informer immédiatement les professionnels de santé concernés.</a:t>
            </a:r>
          </a:p>
        </p:txBody>
      </p:sp>
      <p:sp>
        <p:nvSpPr>
          <p:cNvPr id="17" name="TextBox 17"/>
          <p:cNvSpPr txBox="1"/>
          <p:nvPr/>
        </p:nvSpPr>
        <p:spPr>
          <a:xfrm>
            <a:off x="15007771" y="6027217"/>
            <a:ext cx="1950305" cy="2990215"/>
          </a:xfrm>
          <a:prstGeom prst="rect">
            <a:avLst/>
          </a:prstGeom>
        </p:spPr>
        <p:txBody>
          <a:bodyPr lIns="0" tIns="0" rIns="0" bIns="0" rtlCol="0" anchor="t">
            <a:spAutoFit/>
          </a:bodyPr>
          <a:lstStyle/>
          <a:p>
            <a:pPr algn="ctr">
              <a:lnSpc>
                <a:spcPts val="2659"/>
              </a:lnSpc>
              <a:spcBef>
                <a:spcPct val="0"/>
              </a:spcBef>
            </a:pPr>
            <a:r>
              <a:rPr lang="en-US" sz="1899" b="1" u="sng">
                <a:solidFill>
                  <a:srgbClr val="5271FF"/>
                </a:solidFill>
                <a:latin typeface="Canva Sans Bold"/>
                <a:ea typeface="Canva Sans Bold"/>
                <a:cs typeface="Canva Sans Bold"/>
                <a:sym typeface="Canva Sans Bold"/>
              </a:rPr>
              <a:t>Rapports :</a:t>
            </a:r>
            <a:r>
              <a:rPr lang="en-US" sz="1899">
                <a:solidFill>
                  <a:srgbClr val="5271FF"/>
                </a:solidFill>
                <a:latin typeface="Canva Sans"/>
                <a:ea typeface="Canva Sans"/>
                <a:cs typeface="Canva Sans"/>
                <a:sym typeface="Canva Sans"/>
              </a:rPr>
              <a:t> permettez aux utilisateurs de générer des rapports basés sur les données de santé collectées pour analyse.</a:t>
            </a:r>
          </a:p>
        </p:txBody>
      </p:sp>
      <p:sp>
        <p:nvSpPr>
          <p:cNvPr id="18" name="TextBox 18"/>
          <p:cNvSpPr txBox="1"/>
          <p:nvPr/>
        </p:nvSpPr>
        <p:spPr>
          <a:xfrm>
            <a:off x="17668316" y="9354112"/>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3892" y="6669599"/>
            <a:ext cx="1318426" cy="710241"/>
          </a:xfrm>
          <a:custGeom>
            <a:avLst/>
            <a:gdLst/>
            <a:ahLst/>
            <a:cxnLst/>
            <a:rect l="l" t="t" r="r" b="b"/>
            <a:pathLst>
              <a:path w="1318426" h="710241">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sp>
        <p:nvSpPr>
          <p:cNvPr id="3" name="Freeform 3"/>
          <p:cNvSpPr/>
          <p:nvPr/>
        </p:nvSpPr>
        <p:spPr>
          <a:xfrm rot="-5400000">
            <a:off x="16653983" y="812907"/>
            <a:ext cx="1318426" cy="710241"/>
          </a:xfrm>
          <a:custGeom>
            <a:avLst/>
            <a:gdLst/>
            <a:ahLst/>
            <a:cxnLst/>
            <a:rect l="l" t="t" r="r" b="b"/>
            <a:pathLst>
              <a:path w="1318426" h="710241">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grpSp>
        <p:nvGrpSpPr>
          <p:cNvPr id="4" name="Group 4"/>
          <p:cNvGrpSpPr/>
          <p:nvPr/>
        </p:nvGrpSpPr>
        <p:grpSpPr>
          <a:xfrm rot="-10800000">
            <a:off x="8175770" y="9787711"/>
            <a:ext cx="10817079" cy="518339"/>
            <a:chOff x="0" y="0"/>
            <a:chExt cx="2848943" cy="136517"/>
          </a:xfrm>
        </p:grpSpPr>
        <p:sp>
          <p:nvSpPr>
            <p:cNvPr id="5" name="Freeform 5"/>
            <p:cNvSpPr/>
            <p:nvPr/>
          </p:nvSpPr>
          <p:spPr>
            <a:xfrm>
              <a:off x="0" y="0"/>
              <a:ext cx="2848943" cy="136517"/>
            </a:xfrm>
            <a:custGeom>
              <a:avLst/>
              <a:gdLst/>
              <a:ahLst/>
              <a:cxnLst/>
              <a:rect l="l" t="t" r="r" b="b"/>
              <a:pathLst>
                <a:path w="2848943" h="136517">
                  <a:moveTo>
                    <a:pt x="68259" y="0"/>
                  </a:moveTo>
                  <a:lnTo>
                    <a:pt x="2780684" y="0"/>
                  </a:lnTo>
                  <a:cubicBezTo>
                    <a:pt x="2798787" y="0"/>
                    <a:pt x="2816149" y="7192"/>
                    <a:pt x="2828950" y="19992"/>
                  </a:cubicBezTo>
                  <a:cubicBezTo>
                    <a:pt x="2841751" y="32793"/>
                    <a:pt x="2848943" y="50155"/>
                    <a:pt x="2848943" y="68259"/>
                  </a:cubicBezTo>
                  <a:lnTo>
                    <a:pt x="2848943" y="68259"/>
                  </a:lnTo>
                  <a:cubicBezTo>
                    <a:pt x="2848943" y="86362"/>
                    <a:pt x="2841751" y="103724"/>
                    <a:pt x="2828950" y="116525"/>
                  </a:cubicBezTo>
                  <a:cubicBezTo>
                    <a:pt x="2816149" y="129326"/>
                    <a:pt x="2798787" y="136517"/>
                    <a:pt x="2780684" y="136517"/>
                  </a:cubicBezTo>
                  <a:lnTo>
                    <a:pt x="68259" y="136517"/>
                  </a:lnTo>
                  <a:cubicBezTo>
                    <a:pt x="50155" y="136517"/>
                    <a:pt x="32793" y="129326"/>
                    <a:pt x="19992" y="116525"/>
                  </a:cubicBezTo>
                  <a:cubicBezTo>
                    <a:pt x="7192" y="103724"/>
                    <a:pt x="0" y="86362"/>
                    <a:pt x="0" y="68259"/>
                  </a:cubicBezTo>
                  <a:lnTo>
                    <a:pt x="0" y="68259"/>
                  </a:lnTo>
                  <a:cubicBezTo>
                    <a:pt x="0" y="50155"/>
                    <a:pt x="7192" y="32793"/>
                    <a:pt x="19992" y="19992"/>
                  </a:cubicBezTo>
                  <a:cubicBezTo>
                    <a:pt x="32793" y="7192"/>
                    <a:pt x="50155" y="0"/>
                    <a:pt x="68259"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6" name="TextBox 6"/>
            <p:cNvSpPr txBox="1"/>
            <p:nvPr/>
          </p:nvSpPr>
          <p:spPr>
            <a:xfrm>
              <a:off x="0" y="-38100"/>
              <a:ext cx="2848943" cy="174617"/>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10800000">
            <a:off x="-1871343" y="-9525"/>
            <a:ext cx="8505674" cy="518339"/>
            <a:chOff x="0" y="0"/>
            <a:chExt cx="2240178" cy="136517"/>
          </a:xfrm>
        </p:grpSpPr>
        <p:sp>
          <p:nvSpPr>
            <p:cNvPr id="8" name="Freeform 8"/>
            <p:cNvSpPr/>
            <p:nvPr/>
          </p:nvSpPr>
          <p:spPr>
            <a:xfrm>
              <a:off x="0" y="0"/>
              <a:ext cx="2240178" cy="136517"/>
            </a:xfrm>
            <a:custGeom>
              <a:avLst/>
              <a:gdLst/>
              <a:ahLst/>
              <a:cxnLst/>
              <a:rect l="l" t="t" r="r" b="b"/>
              <a:pathLst>
                <a:path w="2240178" h="136517">
                  <a:moveTo>
                    <a:pt x="68259" y="0"/>
                  </a:moveTo>
                  <a:lnTo>
                    <a:pt x="2171919" y="0"/>
                  </a:lnTo>
                  <a:cubicBezTo>
                    <a:pt x="2190022" y="0"/>
                    <a:pt x="2207384" y="7192"/>
                    <a:pt x="2220185" y="19992"/>
                  </a:cubicBezTo>
                  <a:cubicBezTo>
                    <a:pt x="2232986" y="32793"/>
                    <a:pt x="2240178" y="50155"/>
                    <a:pt x="2240178" y="68259"/>
                  </a:cubicBezTo>
                  <a:lnTo>
                    <a:pt x="2240178" y="68259"/>
                  </a:lnTo>
                  <a:cubicBezTo>
                    <a:pt x="2240178" y="86362"/>
                    <a:pt x="2232986" y="103724"/>
                    <a:pt x="2220185" y="116525"/>
                  </a:cubicBezTo>
                  <a:cubicBezTo>
                    <a:pt x="2207384" y="129326"/>
                    <a:pt x="2190022" y="136517"/>
                    <a:pt x="2171919" y="136517"/>
                  </a:cubicBezTo>
                  <a:lnTo>
                    <a:pt x="68259" y="136517"/>
                  </a:lnTo>
                  <a:cubicBezTo>
                    <a:pt x="50155" y="136517"/>
                    <a:pt x="32793" y="129326"/>
                    <a:pt x="19992" y="116525"/>
                  </a:cubicBezTo>
                  <a:cubicBezTo>
                    <a:pt x="7192" y="103724"/>
                    <a:pt x="0" y="86362"/>
                    <a:pt x="0" y="68259"/>
                  </a:cubicBezTo>
                  <a:lnTo>
                    <a:pt x="0" y="68259"/>
                  </a:lnTo>
                  <a:cubicBezTo>
                    <a:pt x="0" y="50155"/>
                    <a:pt x="7192" y="32793"/>
                    <a:pt x="19992" y="19992"/>
                  </a:cubicBezTo>
                  <a:cubicBezTo>
                    <a:pt x="32793" y="7192"/>
                    <a:pt x="50155" y="0"/>
                    <a:pt x="68259"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9" name="TextBox 9"/>
            <p:cNvSpPr txBox="1"/>
            <p:nvPr/>
          </p:nvSpPr>
          <p:spPr>
            <a:xfrm>
              <a:off x="0" y="-38100"/>
              <a:ext cx="2240178" cy="174617"/>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894181" y="2942257"/>
            <a:ext cx="336378" cy="401047"/>
          </a:xfrm>
          <a:custGeom>
            <a:avLst/>
            <a:gdLst/>
            <a:ahLst/>
            <a:cxnLst/>
            <a:rect l="l" t="t" r="r" b="b"/>
            <a:pathLst>
              <a:path w="336378" h="401047">
                <a:moveTo>
                  <a:pt x="0" y="0"/>
                </a:moveTo>
                <a:lnTo>
                  <a:pt x="336378" y="0"/>
                </a:lnTo>
                <a:lnTo>
                  <a:pt x="336378" y="401048"/>
                </a:lnTo>
                <a:lnTo>
                  <a:pt x="0" y="40104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Freeform 11"/>
          <p:cNvSpPr/>
          <p:nvPr/>
        </p:nvSpPr>
        <p:spPr>
          <a:xfrm>
            <a:off x="2234087" y="5039335"/>
            <a:ext cx="13819825" cy="3575880"/>
          </a:xfrm>
          <a:custGeom>
            <a:avLst/>
            <a:gdLst/>
            <a:ahLst/>
            <a:cxnLst/>
            <a:rect l="l" t="t" r="r" b="b"/>
            <a:pathLst>
              <a:path w="13819825" h="3575880">
                <a:moveTo>
                  <a:pt x="0" y="0"/>
                </a:moveTo>
                <a:lnTo>
                  <a:pt x="13819826" y="0"/>
                </a:lnTo>
                <a:lnTo>
                  <a:pt x="13819826" y="3575880"/>
                </a:lnTo>
                <a:lnTo>
                  <a:pt x="0" y="3575880"/>
                </a:lnTo>
                <a:lnTo>
                  <a:pt x="0" y="0"/>
                </a:lnTo>
                <a:close/>
              </a:path>
            </a:pathLst>
          </a:custGeom>
          <a:blipFill>
            <a:blip r:embed="rId6"/>
            <a:stretch>
              <a:fillRect/>
            </a:stretch>
          </a:blipFill>
        </p:spPr>
      </p:sp>
      <p:sp>
        <p:nvSpPr>
          <p:cNvPr id="12" name="TextBox 12"/>
          <p:cNvSpPr txBox="1"/>
          <p:nvPr/>
        </p:nvSpPr>
        <p:spPr>
          <a:xfrm>
            <a:off x="2381495" y="2046251"/>
            <a:ext cx="13525011" cy="1820588"/>
          </a:xfrm>
          <a:prstGeom prst="rect">
            <a:avLst/>
          </a:prstGeom>
        </p:spPr>
        <p:txBody>
          <a:bodyPr lIns="0" tIns="0" rIns="0" bIns="0" rtlCol="0" anchor="t">
            <a:spAutoFit/>
          </a:bodyPr>
          <a:lstStyle/>
          <a:p>
            <a:pPr algn="ctr">
              <a:lnSpc>
                <a:spcPts val="7137"/>
              </a:lnSpc>
            </a:pPr>
            <a:r>
              <a:rPr lang="en-US" sz="6206" b="1">
                <a:solidFill>
                  <a:srgbClr val="5271FF"/>
                </a:solidFill>
                <a:latin typeface="Aileron Bold"/>
                <a:ea typeface="Aileron Bold"/>
                <a:cs typeface="Aileron Bold"/>
                <a:sym typeface="Aileron Bold"/>
              </a:rPr>
              <a:t>Exigences non fonctionnelles de TrackHealth Pro</a:t>
            </a:r>
          </a:p>
        </p:txBody>
      </p:sp>
      <p:sp>
        <p:nvSpPr>
          <p:cNvPr id="13" name="TextBox 13"/>
          <p:cNvSpPr txBox="1"/>
          <p:nvPr/>
        </p:nvSpPr>
        <p:spPr>
          <a:xfrm>
            <a:off x="17820716" y="9506512"/>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3892" y="6669599"/>
            <a:ext cx="1318426" cy="710241"/>
          </a:xfrm>
          <a:custGeom>
            <a:avLst/>
            <a:gdLst/>
            <a:ahLst/>
            <a:cxnLst/>
            <a:rect l="l" t="t" r="r" b="b"/>
            <a:pathLst>
              <a:path w="1318426" h="710241">
                <a:moveTo>
                  <a:pt x="0" y="0"/>
                </a:moveTo>
                <a:lnTo>
                  <a:pt x="1318426" y="0"/>
                </a:lnTo>
                <a:lnTo>
                  <a:pt x="1318426" y="710240"/>
                </a:lnTo>
                <a:lnTo>
                  <a:pt x="0" y="710240"/>
                </a:lnTo>
                <a:lnTo>
                  <a:pt x="0" y="0"/>
                </a:lnTo>
                <a:close/>
              </a:path>
            </a:pathLst>
          </a:custGeom>
          <a:blipFill>
            <a:blip r:embed="rId3">
              <a:extLst>
                <a:ext uri="{96DAC541-7B7A-43D3-8B79-37D633B846F1}">
                  <asvg:svgBlip xmlns:asvg="http://schemas.microsoft.com/office/drawing/2016/SVG/main" xmlns="" r:embed="rId4"/>
                </a:ext>
              </a:extLst>
            </a:blip>
            <a:stretch>
              <a:fillRect b="-85630"/>
            </a:stretch>
          </a:blipFill>
        </p:spPr>
      </p:sp>
      <p:sp>
        <p:nvSpPr>
          <p:cNvPr id="3" name="Freeform 3"/>
          <p:cNvSpPr/>
          <p:nvPr/>
        </p:nvSpPr>
        <p:spPr>
          <a:xfrm rot="-5400000">
            <a:off x="16653983" y="812907"/>
            <a:ext cx="1318426" cy="710241"/>
          </a:xfrm>
          <a:custGeom>
            <a:avLst/>
            <a:gdLst/>
            <a:ahLst/>
            <a:cxnLst/>
            <a:rect l="l" t="t" r="r" b="b"/>
            <a:pathLst>
              <a:path w="1318426" h="710241">
                <a:moveTo>
                  <a:pt x="0" y="0"/>
                </a:moveTo>
                <a:lnTo>
                  <a:pt x="1318426" y="0"/>
                </a:lnTo>
                <a:lnTo>
                  <a:pt x="1318426" y="710240"/>
                </a:lnTo>
                <a:lnTo>
                  <a:pt x="0" y="710240"/>
                </a:lnTo>
                <a:lnTo>
                  <a:pt x="0" y="0"/>
                </a:lnTo>
                <a:close/>
              </a:path>
            </a:pathLst>
          </a:custGeom>
          <a:blipFill>
            <a:blip r:embed="rId3">
              <a:extLst>
                <a:ext uri="{96DAC541-7B7A-43D3-8B79-37D633B846F1}">
                  <asvg:svgBlip xmlns:asvg="http://schemas.microsoft.com/office/drawing/2016/SVG/main" xmlns="" r:embed="rId4"/>
                </a:ext>
              </a:extLst>
            </a:blip>
            <a:stretch>
              <a:fillRect b="-85630"/>
            </a:stretch>
          </a:blipFill>
        </p:spPr>
      </p:sp>
      <p:grpSp>
        <p:nvGrpSpPr>
          <p:cNvPr id="4" name="Group 4"/>
          <p:cNvGrpSpPr/>
          <p:nvPr/>
        </p:nvGrpSpPr>
        <p:grpSpPr>
          <a:xfrm rot="-10800000">
            <a:off x="8175770" y="9787711"/>
            <a:ext cx="10817079" cy="518339"/>
            <a:chOff x="0" y="0"/>
            <a:chExt cx="2848943" cy="136517"/>
          </a:xfrm>
        </p:grpSpPr>
        <p:sp>
          <p:nvSpPr>
            <p:cNvPr id="5" name="Freeform 5"/>
            <p:cNvSpPr/>
            <p:nvPr/>
          </p:nvSpPr>
          <p:spPr>
            <a:xfrm>
              <a:off x="0" y="0"/>
              <a:ext cx="2848943" cy="136517"/>
            </a:xfrm>
            <a:custGeom>
              <a:avLst/>
              <a:gdLst/>
              <a:ahLst/>
              <a:cxnLst/>
              <a:rect l="l" t="t" r="r" b="b"/>
              <a:pathLst>
                <a:path w="2848943" h="136517">
                  <a:moveTo>
                    <a:pt x="68259" y="0"/>
                  </a:moveTo>
                  <a:lnTo>
                    <a:pt x="2780684" y="0"/>
                  </a:lnTo>
                  <a:cubicBezTo>
                    <a:pt x="2798787" y="0"/>
                    <a:pt x="2816149" y="7192"/>
                    <a:pt x="2828950" y="19992"/>
                  </a:cubicBezTo>
                  <a:cubicBezTo>
                    <a:pt x="2841751" y="32793"/>
                    <a:pt x="2848943" y="50155"/>
                    <a:pt x="2848943" y="68259"/>
                  </a:cubicBezTo>
                  <a:lnTo>
                    <a:pt x="2848943" y="68259"/>
                  </a:lnTo>
                  <a:cubicBezTo>
                    <a:pt x="2848943" y="86362"/>
                    <a:pt x="2841751" y="103724"/>
                    <a:pt x="2828950" y="116525"/>
                  </a:cubicBezTo>
                  <a:cubicBezTo>
                    <a:pt x="2816149" y="129326"/>
                    <a:pt x="2798787" y="136517"/>
                    <a:pt x="2780684" y="136517"/>
                  </a:cubicBezTo>
                  <a:lnTo>
                    <a:pt x="68259" y="136517"/>
                  </a:lnTo>
                  <a:cubicBezTo>
                    <a:pt x="50155" y="136517"/>
                    <a:pt x="32793" y="129326"/>
                    <a:pt x="19992" y="116525"/>
                  </a:cubicBezTo>
                  <a:cubicBezTo>
                    <a:pt x="7192" y="103724"/>
                    <a:pt x="0" y="86362"/>
                    <a:pt x="0" y="68259"/>
                  </a:cubicBezTo>
                  <a:lnTo>
                    <a:pt x="0" y="68259"/>
                  </a:lnTo>
                  <a:cubicBezTo>
                    <a:pt x="0" y="50155"/>
                    <a:pt x="7192" y="32793"/>
                    <a:pt x="19992" y="19992"/>
                  </a:cubicBezTo>
                  <a:cubicBezTo>
                    <a:pt x="32793" y="7192"/>
                    <a:pt x="50155" y="0"/>
                    <a:pt x="68259"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6" name="TextBox 6"/>
            <p:cNvSpPr txBox="1"/>
            <p:nvPr/>
          </p:nvSpPr>
          <p:spPr>
            <a:xfrm>
              <a:off x="0" y="-38100"/>
              <a:ext cx="2848943" cy="174617"/>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10800000">
            <a:off x="-1971216" y="3142781"/>
            <a:ext cx="7939723" cy="2382649"/>
            <a:chOff x="0" y="0"/>
            <a:chExt cx="2091120" cy="627529"/>
          </a:xfrm>
        </p:grpSpPr>
        <p:sp>
          <p:nvSpPr>
            <p:cNvPr id="8" name="Freeform 8"/>
            <p:cNvSpPr/>
            <p:nvPr/>
          </p:nvSpPr>
          <p:spPr>
            <a:xfrm>
              <a:off x="0" y="0"/>
              <a:ext cx="2091120" cy="627529"/>
            </a:xfrm>
            <a:custGeom>
              <a:avLst/>
              <a:gdLst/>
              <a:ahLst/>
              <a:cxnLst/>
              <a:rect l="l" t="t" r="r" b="b"/>
              <a:pathLst>
                <a:path w="2091120" h="627529">
                  <a:moveTo>
                    <a:pt x="97509" y="0"/>
                  </a:moveTo>
                  <a:lnTo>
                    <a:pt x="1993612" y="0"/>
                  </a:lnTo>
                  <a:cubicBezTo>
                    <a:pt x="2019473" y="0"/>
                    <a:pt x="2044274" y="10273"/>
                    <a:pt x="2062561" y="28560"/>
                  </a:cubicBezTo>
                  <a:cubicBezTo>
                    <a:pt x="2080847" y="46846"/>
                    <a:pt x="2091120" y="71648"/>
                    <a:pt x="2091120" y="97509"/>
                  </a:cubicBezTo>
                  <a:lnTo>
                    <a:pt x="2091120" y="530020"/>
                  </a:lnTo>
                  <a:cubicBezTo>
                    <a:pt x="2091120" y="583873"/>
                    <a:pt x="2047464" y="627529"/>
                    <a:pt x="1993612" y="627529"/>
                  </a:cubicBezTo>
                  <a:lnTo>
                    <a:pt x="97509" y="627529"/>
                  </a:lnTo>
                  <a:cubicBezTo>
                    <a:pt x="43656" y="627529"/>
                    <a:pt x="0" y="583873"/>
                    <a:pt x="0" y="530020"/>
                  </a:cubicBezTo>
                  <a:lnTo>
                    <a:pt x="0" y="97509"/>
                  </a:lnTo>
                  <a:cubicBezTo>
                    <a:pt x="0" y="43656"/>
                    <a:pt x="43656" y="0"/>
                    <a:pt x="97509"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9" name="TextBox 9"/>
            <p:cNvSpPr txBox="1"/>
            <p:nvPr/>
          </p:nvSpPr>
          <p:spPr>
            <a:xfrm>
              <a:off x="0" y="-38100"/>
              <a:ext cx="2091120" cy="665629"/>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894181" y="2942257"/>
            <a:ext cx="336378" cy="401047"/>
          </a:xfrm>
          <a:custGeom>
            <a:avLst/>
            <a:gdLst/>
            <a:ahLst/>
            <a:cxnLst/>
            <a:rect l="l" t="t" r="r" b="b"/>
            <a:pathLst>
              <a:path w="336378" h="401047">
                <a:moveTo>
                  <a:pt x="0" y="0"/>
                </a:moveTo>
                <a:lnTo>
                  <a:pt x="336378" y="0"/>
                </a:lnTo>
                <a:lnTo>
                  <a:pt x="336378" y="401048"/>
                </a:lnTo>
                <a:lnTo>
                  <a:pt x="0" y="40104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1" name="Freeform 11"/>
          <p:cNvSpPr/>
          <p:nvPr/>
        </p:nvSpPr>
        <p:spPr>
          <a:xfrm>
            <a:off x="6534458" y="371179"/>
            <a:ext cx="10118112" cy="9154466"/>
          </a:xfrm>
          <a:custGeom>
            <a:avLst/>
            <a:gdLst/>
            <a:ahLst/>
            <a:cxnLst/>
            <a:rect l="l" t="t" r="r" b="b"/>
            <a:pathLst>
              <a:path w="10118112" h="9154466">
                <a:moveTo>
                  <a:pt x="0" y="0"/>
                </a:moveTo>
                <a:lnTo>
                  <a:pt x="10118111" y="0"/>
                </a:lnTo>
                <a:lnTo>
                  <a:pt x="10118111" y="9154466"/>
                </a:lnTo>
                <a:lnTo>
                  <a:pt x="0" y="9154466"/>
                </a:lnTo>
                <a:lnTo>
                  <a:pt x="0" y="0"/>
                </a:lnTo>
                <a:close/>
              </a:path>
            </a:pathLst>
          </a:custGeom>
          <a:blipFill>
            <a:blip r:embed="rId7"/>
            <a:stretch>
              <a:fillRect l="-654" r="-2229" b="-1063"/>
            </a:stretch>
          </a:blipFill>
        </p:spPr>
      </p:sp>
      <p:sp>
        <p:nvSpPr>
          <p:cNvPr id="12" name="TextBox 12"/>
          <p:cNvSpPr txBox="1"/>
          <p:nvPr/>
        </p:nvSpPr>
        <p:spPr>
          <a:xfrm>
            <a:off x="-622753" y="3362355"/>
            <a:ext cx="7157211" cy="1618548"/>
          </a:xfrm>
          <a:prstGeom prst="rect">
            <a:avLst/>
          </a:prstGeom>
        </p:spPr>
        <p:txBody>
          <a:bodyPr lIns="0" tIns="0" rIns="0" bIns="0" rtlCol="0" anchor="t">
            <a:spAutoFit/>
          </a:bodyPr>
          <a:lstStyle/>
          <a:p>
            <a:pPr algn="ctr">
              <a:lnSpc>
                <a:spcPts val="6321"/>
              </a:lnSpc>
            </a:pPr>
            <a:r>
              <a:rPr lang="en-US" sz="5496" b="1">
                <a:solidFill>
                  <a:srgbClr val="5271FF"/>
                </a:solidFill>
                <a:latin typeface="Aileron Bold"/>
                <a:ea typeface="Aileron Bold"/>
                <a:cs typeface="Aileron Bold"/>
                <a:sym typeface="Aileron Bold"/>
              </a:rPr>
              <a:t>ISO 27001</a:t>
            </a:r>
          </a:p>
          <a:p>
            <a:pPr algn="ctr">
              <a:lnSpc>
                <a:spcPts val="6321"/>
              </a:lnSpc>
            </a:pPr>
            <a:r>
              <a:rPr lang="en-US" sz="5496" b="1">
                <a:solidFill>
                  <a:srgbClr val="5271FF"/>
                </a:solidFill>
                <a:latin typeface="Aileron Bold"/>
                <a:ea typeface="Aileron Bold"/>
                <a:cs typeface="Aileron Bold"/>
                <a:sym typeface="Aileron Bold"/>
              </a:rPr>
              <a:t> Risk Assessment</a:t>
            </a:r>
          </a:p>
        </p:txBody>
      </p:sp>
      <p:sp>
        <p:nvSpPr>
          <p:cNvPr id="13" name="TextBox 13"/>
          <p:cNvSpPr txBox="1"/>
          <p:nvPr/>
        </p:nvSpPr>
        <p:spPr>
          <a:xfrm>
            <a:off x="17668316" y="9472466"/>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7534" y="3417852"/>
            <a:ext cx="13086832" cy="3451297"/>
            <a:chOff x="0" y="0"/>
            <a:chExt cx="3446738" cy="908984"/>
          </a:xfrm>
        </p:grpSpPr>
        <p:sp>
          <p:nvSpPr>
            <p:cNvPr id="3" name="Freeform 3"/>
            <p:cNvSpPr/>
            <p:nvPr/>
          </p:nvSpPr>
          <p:spPr>
            <a:xfrm>
              <a:off x="0" y="0"/>
              <a:ext cx="3446738" cy="908984"/>
            </a:xfrm>
            <a:custGeom>
              <a:avLst/>
              <a:gdLst/>
              <a:ahLst/>
              <a:cxnLst/>
              <a:rect l="l" t="t" r="r" b="b"/>
              <a:pathLst>
                <a:path w="3446738" h="908984">
                  <a:moveTo>
                    <a:pt x="59158" y="0"/>
                  </a:moveTo>
                  <a:lnTo>
                    <a:pt x="3387580" y="0"/>
                  </a:lnTo>
                  <a:cubicBezTo>
                    <a:pt x="3420252" y="0"/>
                    <a:pt x="3446738" y="26486"/>
                    <a:pt x="3446738" y="59158"/>
                  </a:cubicBezTo>
                  <a:lnTo>
                    <a:pt x="3446738" y="849825"/>
                  </a:lnTo>
                  <a:cubicBezTo>
                    <a:pt x="3446738" y="865515"/>
                    <a:pt x="3440505" y="880562"/>
                    <a:pt x="3429411" y="891657"/>
                  </a:cubicBezTo>
                  <a:cubicBezTo>
                    <a:pt x="3418317" y="902751"/>
                    <a:pt x="3403269" y="908984"/>
                    <a:pt x="3387580" y="908984"/>
                  </a:cubicBezTo>
                  <a:lnTo>
                    <a:pt x="59158" y="908984"/>
                  </a:lnTo>
                  <a:cubicBezTo>
                    <a:pt x="26486" y="908984"/>
                    <a:pt x="0" y="882498"/>
                    <a:pt x="0" y="849825"/>
                  </a:cubicBezTo>
                  <a:lnTo>
                    <a:pt x="0" y="59158"/>
                  </a:lnTo>
                  <a:cubicBezTo>
                    <a:pt x="0" y="26486"/>
                    <a:pt x="26486" y="0"/>
                    <a:pt x="59158" y="0"/>
                  </a:cubicBezTo>
                  <a:close/>
                </a:path>
              </a:pathLst>
            </a:custGeom>
            <a:gradFill rotWithShape="1">
              <a:gsLst>
                <a:gs pos="0">
                  <a:srgbClr val="398DFA">
                    <a:alpha val="70000"/>
                  </a:srgbClr>
                </a:gs>
                <a:gs pos="50000">
                  <a:srgbClr val="0151B8">
                    <a:alpha val="16800"/>
                  </a:srgbClr>
                </a:gs>
                <a:gs pos="100000">
                  <a:srgbClr val="0151B8">
                    <a:alpha val="0"/>
                  </a:srgbClr>
                </a:gs>
              </a:gsLst>
              <a:lin ang="0"/>
            </a:gradFill>
          </p:spPr>
        </p:sp>
        <p:sp>
          <p:nvSpPr>
            <p:cNvPr id="4" name="TextBox 4"/>
            <p:cNvSpPr txBox="1"/>
            <p:nvPr/>
          </p:nvSpPr>
          <p:spPr>
            <a:xfrm>
              <a:off x="0" y="-38100"/>
              <a:ext cx="3446738" cy="94708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1480264" y="9693888"/>
            <a:ext cx="10373540" cy="992216"/>
            <a:chOff x="0" y="0"/>
            <a:chExt cx="2732126" cy="261324"/>
          </a:xfrm>
        </p:grpSpPr>
        <p:sp>
          <p:nvSpPr>
            <p:cNvPr id="6" name="Freeform 6"/>
            <p:cNvSpPr/>
            <p:nvPr/>
          </p:nvSpPr>
          <p:spPr>
            <a:xfrm>
              <a:off x="0" y="0"/>
              <a:ext cx="2732126" cy="261324"/>
            </a:xfrm>
            <a:custGeom>
              <a:avLst/>
              <a:gdLst/>
              <a:ahLst/>
              <a:cxnLst/>
              <a:rect l="l" t="t" r="r" b="b"/>
              <a:pathLst>
                <a:path w="2732126" h="261324">
                  <a:moveTo>
                    <a:pt x="74631" y="0"/>
                  </a:moveTo>
                  <a:lnTo>
                    <a:pt x="2657494" y="0"/>
                  </a:lnTo>
                  <a:cubicBezTo>
                    <a:pt x="2677288" y="0"/>
                    <a:pt x="2696271" y="7863"/>
                    <a:pt x="2710267" y="21859"/>
                  </a:cubicBezTo>
                  <a:cubicBezTo>
                    <a:pt x="2724263" y="35855"/>
                    <a:pt x="2732126" y="54838"/>
                    <a:pt x="2732126" y="74631"/>
                  </a:cubicBezTo>
                  <a:lnTo>
                    <a:pt x="2732126" y="186693"/>
                  </a:lnTo>
                  <a:cubicBezTo>
                    <a:pt x="2732126" y="206486"/>
                    <a:pt x="2724263" y="225469"/>
                    <a:pt x="2710267" y="239465"/>
                  </a:cubicBezTo>
                  <a:cubicBezTo>
                    <a:pt x="2696271" y="253461"/>
                    <a:pt x="2677288" y="261324"/>
                    <a:pt x="2657494" y="261324"/>
                  </a:cubicBezTo>
                  <a:lnTo>
                    <a:pt x="74631" y="261324"/>
                  </a:lnTo>
                  <a:cubicBezTo>
                    <a:pt x="54838" y="261324"/>
                    <a:pt x="35855" y="253461"/>
                    <a:pt x="21859" y="239465"/>
                  </a:cubicBezTo>
                  <a:cubicBezTo>
                    <a:pt x="7863" y="225469"/>
                    <a:pt x="0" y="206486"/>
                    <a:pt x="0" y="186693"/>
                  </a:cubicBezTo>
                  <a:lnTo>
                    <a:pt x="0" y="74631"/>
                  </a:lnTo>
                  <a:cubicBezTo>
                    <a:pt x="0" y="54838"/>
                    <a:pt x="7863" y="35855"/>
                    <a:pt x="21859" y="21859"/>
                  </a:cubicBezTo>
                  <a:cubicBezTo>
                    <a:pt x="35855" y="7863"/>
                    <a:pt x="54838" y="0"/>
                    <a:pt x="74631" y="0"/>
                  </a:cubicBezTo>
                  <a:close/>
                </a:path>
              </a:pathLst>
            </a:custGeom>
            <a:gradFill rotWithShape="1">
              <a:gsLst>
                <a:gs pos="0">
                  <a:srgbClr val="398DFA">
                    <a:alpha val="100000"/>
                  </a:srgbClr>
                </a:gs>
                <a:gs pos="50000">
                  <a:srgbClr val="0151B8">
                    <a:alpha val="24000"/>
                  </a:srgbClr>
                </a:gs>
                <a:gs pos="100000">
                  <a:srgbClr val="0151B8">
                    <a:alpha val="0"/>
                  </a:srgbClr>
                </a:gs>
              </a:gsLst>
              <a:lin ang="0"/>
            </a:gradFill>
          </p:spPr>
        </p:sp>
        <p:sp>
          <p:nvSpPr>
            <p:cNvPr id="7" name="TextBox 7"/>
            <p:cNvSpPr txBox="1"/>
            <p:nvPr/>
          </p:nvSpPr>
          <p:spPr>
            <a:xfrm>
              <a:off x="0" y="-38100"/>
              <a:ext cx="2732126" cy="299424"/>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390213" y="638983"/>
            <a:ext cx="4874921" cy="703410"/>
            <a:chOff x="0" y="0"/>
            <a:chExt cx="1283930" cy="185260"/>
          </a:xfrm>
        </p:grpSpPr>
        <p:sp>
          <p:nvSpPr>
            <p:cNvPr id="9" name="Freeform 9"/>
            <p:cNvSpPr/>
            <p:nvPr/>
          </p:nvSpPr>
          <p:spPr>
            <a:xfrm>
              <a:off x="0" y="0"/>
              <a:ext cx="1283930" cy="185260"/>
            </a:xfrm>
            <a:custGeom>
              <a:avLst/>
              <a:gdLst/>
              <a:ahLst/>
              <a:cxnLst/>
              <a:rect l="l" t="t" r="r" b="b"/>
              <a:pathLst>
                <a:path w="1283930" h="185260">
                  <a:moveTo>
                    <a:pt x="92630" y="0"/>
                  </a:moveTo>
                  <a:lnTo>
                    <a:pt x="1191300" y="0"/>
                  </a:lnTo>
                  <a:cubicBezTo>
                    <a:pt x="1215867" y="0"/>
                    <a:pt x="1239427" y="9759"/>
                    <a:pt x="1256799" y="27131"/>
                  </a:cubicBezTo>
                  <a:cubicBezTo>
                    <a:pt x="1274170" y="44502"/>
                    <a:pt x="1283930" y="68063"/>
                    <a:pt x="1283930" y="92630"/>
                  </a:cubicBezTo>
                  <a:lnTo>
                    <a:pt x="1283930" y="92630"/>
                  </a:lnTo>
                  <a:cubicBezTo>
                    <a:pt x="1283930" y="143788"/>
                    <a:pt x="1242458" y="185260"/>
                    <a:pt x="1191300" y="185260"/>
                  </a:cubicBezTo>
                  <a:lnTo>
                    <a:pt x="92630" y="185260"/>
                  </a:lnTo>
                  <a:cubicBezTo>
                    <a:pt x="41472" y="185260"/>
                    <a:pt x="0" y="143788"/>
                    <a:pt x="0" y="92630"/>
                  </a:cubicBezTo>
                  <a:lnTo>
                    <a:pt x="0" y="92630"/>
                  </a:lnTo>
                  <a:cubicBezTo>
                    <a:pt x="0" y="41472"/>
                    <a:pt x="41472" y="0"/>
                    <a:pt x="92630" y="0"/>
                  </a:cubicBezTo>
                  <a:close/>
                </a:path>
              </a:pathLst>
            </a:custGeom>
            <a:gradFill rotWithShape="1">
              <a:gsLst>
                <a:gs pos="0">
                  <a:srgbClr val="398DFA">
                    <a:alpha val="59000"/>
                  </a:srgbClr>
                </a:gs>
                <a:gs pos="50000">
                  <a:srgbClr val="0151B8">
                    <a:alpha val="14160"/>
                  </a:srgbClr>
                </a:gs>
                <a:gs pos="100000">
                  <a:srgbClr val="0151B8">
                    <a:alpha val="0"/>
                  </a:srgbClr>
                </a:gs>
              </a:gsLst>
              <a:lin ang="0"/>
            </a:gradFill>
          </p:spPr>
        </p:sp>
        <p:sp>
          <p:nvSpPr>
            <p:cNvPr id="10" name="TextBox 10"/>
            <p:cNvSpPr txBox="1"/>
            <p:nvPr/>
          </p:nvSpPr>
          <p:spPr>
            <a:xfrm>
              <a:off x="0" y="-38100"/>
              <a:ext cx="1283930" cy="22336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889581" y="3999527"/>
            <a:ext cx="8051835" cy="2151521"/>
          </a:xfrm>
          <a:prstGeom prst="rect">
            <a:avLst/>
          </a:prstGeom>
        </p:spPr>
        <p:txBody>
          <a:bodyPr lIns="0" tIns="0" rIns="0" bIns="0" rtlCol="0" anchor="t">
            <a:spAutoFit/>
          </a:bodyPr>
          <a:lstStyle/>
          <a:p>
            <a:pPr algn="l">
              <a:lnSpc>
                <a:spcPts val="8420"/>
              </a:lnSpc>
            </a:pPr>
            <a:r>
              <a:rPr lang="en-US" sz="7322" b="1">
                <a:solidFill>
                  <a:srgbClr val="000000"/>
                </a:solidFill>
                <a:latin typeface="Aileron Bold"/>
                <a:ea typeface="Aileron Bold"/>
                <a:cs typeface="Aileron Bold"/>
                <a:sym typeface="Aileron Bold"/>
              </a:rPr>
              <a:t>ARCHITECTURE</a:t>
            </a:r>
          </a:p>
          <a:p>
            <a:pPr algn="l">
              <a:lnSpc>
                <a:spcPts val="8420"/>
              </a:lnSpc>
            </a:pPr>
            <a:r>
              <a:rPr lang="en-US" sz="7322" b="1">
                <a:solidFill>
                  <a:srgbClr val="000000"/>
                </a:solidFill>
                <a:latin typeface="Aileron Bold"/>
                <a:ea typeface="Aileron Bold"/>
                <a:cs typeface="Aileron Bold"/>
                <a:sym typeface="Aileron Bold"/>
              </a:rPr>
              <a:t>PROPOSEE</a:t>
            </a:r>
          </a:p>
        </p:txBody>
      </p:sp>
      <p:grpSp>
        <p:nvGrpSpPr>
          <p:cNvPr id="12" name="Group 12"/>
          <p:cNvGrpSpPr/>
          <p:nvPr/>
        </p:nvGrpSpPr>
        <p:grpSpPr>
          <a:xfrm>
            <a:off x="11480264" y="2415278"/>
            <a:ext cx="6041359" cy="604135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151B8">
                    <a:alpha val="100000"/>
                  </a:srgbClr>
                </a:gs>
                <a:gs pos="50000">
                  <a:srgbClr val="0151B8">
                    <a:alpha val="24000"/>
                  </a:srgbClr>
                </a:gs>
                <a:gs pos="100000">
                  <a:srgbClr val="0151B8">
                    <a:alpha val="0"/>
                  </a:srgbClr>
                </a:gs>
              </a:gsLst>
              <a:lin ang="0"/>
            </a:gradFill>
          </p:spPr>
        </p:sp>
        <p:sp>
          <p:nvSpPr>
            <p:cNvPr id="14" name="TextBox 14"/>
            <p:cNvSpPr txBox="1"/>
            <p:nvPr/>
          </p:nvSpPr>
          <p:spPr>
            <a:xfrm>
              <a:off x="76200" y="38100"/>
              <a:ext cx="660400" cy="698500"/>
            </a:xfrm>
            <a:prstGeom prst="rect">
              <a:avLst/>
            </a:prstGeom>
          </p:spPr>
          <p:txBody>
            <a:bodyPr lIns="42600" tIns="42600" rIns="42600" bIns="42600" rtlCol="0" anchor="ctr"/>
            <a:lstStyle/>
            <a:p>
              <a:pPr algn="ctr">
                <a:lnSpc>
                  <a:spcPts val="2659"/>
                </a:lnSpc>
              </a:pPr>
              <a:endParaRPr/>
            </a:p>
          </p:txBody>
        </p:sp>
      </p:grpSp>
      <p:grpSp>
        <p:nvGrpSpPr>
          <p:cNvPr id="15" name="Group 15"/>
          <p:cNvGrpSpPr/>
          <p:nvPr/>
        </p:nvGrpSpPr>
        <p:grpSpPr>
          <a:xfrm>
            <a:off x="11853780" y="2788795"/>
            <a:ext cx="5294326" cy="529432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cap="sq">
              <a:solidFill>
                <a:srgbClr val="000000"/>
              </a:solidFill>
              <a:prstDash val="solid"/>
              <a:miter/>
            </a:ln>
          </p:spPr>
        </p:sp>
      </p:grpSp>
      <p:sp>
        <p:nvSpPr>
          <p:cNvPr id="17" name="Freeform 17"/>
          <p:cNvSpPr/>
          <p:nvPr/>
        </p:nvSpPr>
        <p:spPr>
          <a:xfrm>
            <a:off x="16093546" y="1154440"/>
            <a:ext cx="1318426" cy="710241"/>
          </a:xfrm>
          <a:custGeom>
            <a:avLst/>
            <a:gdLst/>
            <a:ahLst/>
            <a:cxnLst/>
            <a:rect l="l" t="t" r="r" b="b"/>
            <a:pathLst>
              <a:path w="1318426" h="710241">
                <a:moveTo>
                  <a:pt x="0" y="0"/>
                </a:moveTo>
                <a:lnTo>
                  <a:pt x="1318426" y="0"/>
                </a:lnTo>
                <a:lnTo>
                  <a:pt x="1318426" y="710241"/>
                </a:lnTo>
                <a:lnTo>
                  <a:pt x="0" y="710241"/>
                </a:lnTo>
                <a:lnTo>
                  <a:pt x="0" y="0"/>
                </a:lnTo>
                <a:close/>
              </a:path>
            </a:pathLst>
          </a:custGeom>
          <a:blipFill>
            <a:blip r:embed="rId2">
              <a:extLst>
                <a:ext uri="{96DAC541-7B7A-43D3-8B79-37D633B846F1}">
                  <asvg:svgBlip xmlns:asvg="http://schemas.microsoft.com/office/drawing/2016/SVG/main" xmlns="" r:embed="rId3"/>
                </a:ext>
              </a:extLst>
            </a:blip>
            <a:stretch>
              <a:fillRect b="-85630"/>
            </a:stretch>
          </a:blipFill>
        </p:spPr>
      </p:sp>
      <p:sp>
        <p:nvSpPr>
          <p:cNvPr id="18" name="Freeform 18"/>
          <p:cNvSpPr/>
          <p:nvPr/>
        </p:nvSpPr>
        <p:spPr>
          <a:xfrm rot="-1026235" flipH="1">
            <a:off x="18369309" y="1818709"/>
            <a:ext cx="7249660" cy="4304486"/>
          </a:xfrm>
          <a:custGeom>
            <a:avLst/>
            <a:gdLst/>
            <a:ahLst/>
            <a:cxnLst/>
            <a:rect l="l" t="t" r="r" b="b"/>
            <a:pathLst>
              <a:path w="7249660" h="4304486">
                <a:moveTo>
                  <a:pt x="7249660" y="0"/>
                </a:moveTo>
                <a:lnTo>
                  <a:pt x="0" y="0"/>
                </a:lnTo>
                <a:lnTo>
                  <a:pt x="0" y="4304486"/>
                </a:lnTo>
                <a:lnTo>
                  <a:pt x="7249660" y="4304486"/>
                </a:lnTo>
                <a:lnTo>
                  <a:pt x="724966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9" name="Group 19"/>
          <p:cNvGrpSpPr/>
          <p:nvPr/>
        </p:nvGrpSpPr>
        <p:grpSpPr>
          <a:xfrm>
            <a:off x="11989299" y="2924313"/>
            <a:ext cx="5023289" cy="502328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45131" r="-4962"/>
              </a:stretch>
            </a:blipFill>
            <a:ln w="123825" cap="sq">
              <a:solidFill>
                <a:srgbClr val="FFFFFF"/>
              </a:solidFill>
              <a:prstDash val="solid"/>
              <a:miter/>
            </a:ln>
          </p:spPr>
        </p:sp>
      </p:grpSp>
      <p:sp>
        <p:nvSpPr>
          <p:cNvPr id="21" name="TextBox 21"/>
          <p:cNvSpPr txBox="1"/>
          <p:nvPr/>
        </p:nvSpPr>
        <p:spPr>
          <a:xfrm>
            <a:off x="17820716" y="9624866"/>
            <a:ext cx="773846" cy="574414"/>
          </a:xfrm>
          <a:prstGeom prst="rect">
            <a:avLst/>
          </a:prstGeom>
        </p:spPr>
        <p:txBody>
          <a:bodyPr lIns="0" tIns="0" rIns="0" bIns="0" rtlCol="0" anchor="t">
            <a:spAutoFit/>
          </a:bodyPr>
          <a:lstStyle/>
          <a:p>
            <a:pPr algn="l">
              <a:lnSpc>
                <a:spcPts val="4564"/>
              </a:lnSpc>
            </a:pPr>
            <a:r>
              <a:rPr lang="en-US" sz="3260" b="1">
                <a:solidFill>
                  <a:srgbClr val="000000"/>
                </a:solidFill>
                <a:latin typeface="Poppins Bold"/>
                <a:ea typeface="Poppins Bold"/>
                <a:cs typeface="Poppins Bold"/>
                <a:sym typeface="Poppins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902</Words>
  <Application>Microsoft Office PowerPoint</Application>
  <PresentationFormat>Personnalisé</PresentationFormat>
  <Paragraphs>154</Paragraphs>
  <Slides>26</Slides>
  <Notes>1</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26</vt:i4>
      </vt:variant>
    </vt:vector>
  </HeadingPairs>
  <TitlesOfParts>
    <vt:vector size="37" baseType="lpstr">
      <vt:lpstr>Arial</vt:lpstr>
      <vt:lpstr>Open Sauce Bold</vt:lpstr>
      <vt:lpstr>Calibri</vt:lpstr>
      <vt:lpstr>Poppins Bold</vt:lpstr>
      <vt:lpstr>Poppins Semi-Bold</vt:lpstr>
      <vt:lpstr>Canva Sans Bold</vt:lpstr>
      <vt:lpstr>Poppins Medium</vt:lpstr>
      <vt:lpstr>Poppins</vt:lpstr>
      <vt:lpstr>Canva Sans</vt:lpstr>
      <vt:lpstr>Aileron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 health pro</dc:title>
  <cp:lastModifiedBy>Admin</cp:lastModifiedBy>
  <cp:revision>2</cp:revision>
  <dcterms:created xsi:type="dcterms:W3CDTF">2006-08-16T00:00:00Z</dcterms:created>
  <dcterms:modified xsi:type="dcterms:W3CDTF">2025-03-25T13:09:00Z</dcterms:modified>
  <dc:identifier>DAGaswppy1E</dc:identifier>
</cp:coreProperties>
</file>